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34" r:id="rId2"/>
    <p:sldId id="651" r:id="rId3"/>
    <p:sldId id="677" r:id="rId4"/>
    <p:sldId id="540" r:id="rId5"/>
    <p:sldId id="348" r:id="rId6"/>
    <p:sldId id="541" r:id="rId7"/>
    <p:sldId id="673" r:id="rId8"/>
    <p:sldId id="445" r:id="rId9"/>
    <p:sldId id="637" r:id="rId10"/>
    <p:sldId id="638" r:id="rId11"/>
    <p:sldId id="675" r:id="rId12"/>
    <p:sldId id="466" r:id="rId13"/>
    <p:sldId id="678" r:id="rId14"/>
    <p:sldId id="679" r:id="rId15"/>
    <p:sldId id="676" r:id="rId16"/>
    <p:sldId id="642" r:id="rId17"/>
    <p:sldId id="531" r:id="rId18"/>
    <p:sldId id="429" r:id="rId19"/>
  </p:sldIdLst>
  <p:sldSz cx="8999538" cy="5400675"/>
  <p:notesSz cx="9926638" cy="6797675"/>
  <p:defaultTextStyle>
    <a:defPPr>
      <a:defRPr lang="es-E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1" userDrawn="1">
          <p15:clr>
            <a:srgbClr val="A4A3A4"/>
          </p15:clr>
        </p15:guide>
        <p15:guide id="2" pos="28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FF"/>
    <a:srgbClr val="0099FF"/>
    <a:srgbClr val="FFFF99"/>
    <a:srgbClr val="99FF33"/>
    <a:srgbClr val="008000"/>
    <a:srgbClr val="66FF33"/>
    <a:srgbClr val="33CC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5" autoAdjust="0"/>
    <p:restoredTop sz="89687" autoAdjust="0"/>
  </p:normalViewPr>
  <p:slideViewPr>
    <p:cSldViewPr snapToGrid="0" snapToObjects="1">
      <p:cViewPr varScale="1">
        <p:scale>
          <a:sx n="125" d="100"/>
          <a:sy n="125" d="100"/>
        </p:scale>
        <p:origin x="1422" y="108"/>
      </p:cViewPr>
      <p:guideLst>
        <p:guide orient="horz" pos="1701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F722BA-4547-4325-A2FB-E5AA74C9DA2E}" type="doc">
      <dgm:prSet loTypeId="urn:microsoft.com/office/officeart/2005/8/layout/hProcess9" loCatId="process" qsTypeId="urn:microsoft.com/office/officeart/2005/8/quickstyle/3d3" qsCatId="3D" csTypeId="urn:microsoft.com/office/officeart/2005/8/colors/accent0_1" csCatId="mainScheme" phldr="1"/>
      <dgm:spPr/>
    </dgm:pt>
    <dgm:pt modelId="{AD601DF5-9BD0-4C4F-AE97-8F44F834471D}">
      <dgm:prSet phldrT="[Texto]" custT="1"/>
      <dgm:spPr/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es-ES" sz="1050" b="1" dirty="0"/>
            <a:t>2004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s-ES" sz="1050" u="sng" dirty="0"/>
            <a:t>D. S. N° 041-2004-AG</a:t>
          </a:r>
        </a:p>
        <a:p>
          <a:pPr marL="85725" indent="-85725" algn="l">
            <a:lnSpc>
              <a:spcPct val="100000"/>
            </a:lnSpc>
            <a:spcAft>
              <a:spcPts val="0"/>
            </a:spcAft>
          </a:pPr>
          <a:r>
            <a:rPr lang="es-ES" sz="800" dirty="0"/>
            <a:t>- </a:t>
          </a:r>
          <a:r>
            <a:rPr lang="es-ES" sz="700" dirty="0"/>
            <a:t>Valles costeros del Perú (Tumbes _Tacna).</a:t>
          </a:r>
        </a:p>
        <a:p>
          <a:pPr marL="85725" indent="-85725" algn="l">
            <a:lnSpc>
              <a:spcPct val="100000"/>
            </a:lnSpc>
            <a:spcAft>
              <a:spcPts val="0"/>
            </a:spcAft>
          </a:pPr>
          <a:r>
            <a:rPr lang="es-ES" sz="700" dirty="0"/>
            <a:t>- Masivo y gratuito</a:t>
          </a:r>
        </a:p>
        <a:p>
          <a:pPr marL="85725" indent="-85725" algn="l">
            <a:lnSpc>
              <a:spcPct val="100000"/>
            </a:lnSpc>
            <a:spcAft>
              <a:spcPts val="0"/>
            </a:spcAft>
          </a:pPr>
          <a:r>
            <a:rPr lang="es-ES" sz="700" dirty="0"/>
            <a:t>- Procedimiento de oficio</a:t>
          </a:r>
        </a:p>
        <a:p>
          <a:pPr marL="85725" indent="-85725" algn="l">
            <a:lnSpc>
              <a:spcPct val="100000"/>
            </a:lnSpc>
            <a:spcAft>
              <a:spcPts val="0"/>
            </a:spcAft>
          </a:pPr>
          <a:r>
            <a:rPr lang="es-ES" sz="700" dirty="0"/>
            <a:t>- Asignación de agua en bloque</a:t>
          </a:r>
        </a:p>
        <a:p>
          <a:pPr marL="85725" indent="-85725" algn="l">
            <a:lnSpc>
              <a:spcPct val="100000"/>
            </a:lnSpc>
            <a:spcAft>
              <a:spcPts val="0"/>
            </a:spcAft>
          </a:pPr>
          <a:r>
            <a:rPr lang="es-ES" sz="700" dirty="0"/>
            <a:t>- Licencia individual</a:t>
          </a:r>
        </a:p>
        <a:p>
          <a:pPr marL="85725" indent="-85725" algn="l">
            <a:lnSpc>
              <a:spcPct val="100000"/>
            </a:lnSpc>
            <a:spcAft>
              <a:spcPts val="0"/>
            </a:spcAft>
          </a:pPr>
          <a:r>
            <a:rPr lang="es-ES" sz="700" dirty="0"/>
            <a:t>-</a:t>
          </a:r>
          <a:r>
            <a:rPr lang="es-ES" sz="700" b="1" u="sng" dirty="0">
              <a:solidFill>
                <a:srgbClr val="FF0000"/>
              </a:solidFill>
            </a:rPr>
            <a:t>Uso agrario</a:t>
          </a:r>
        </a:p>
        <a:p>
          <a:pPr marL="85725" indent="-85725" algn="l">
            <a:lnSpc>
              <a:spcPct val="100000"/>
            </a:lnSpc>
            <a:spcAft>
              <a:spcPts val="0"/>
            </a:spcAft>
          </a:pPr>
          <a:r>
            <a:rPr lang="es-ES" sz="700" b="0" u="none" dirty="0">
              <a:solidFill>
                <a:schemeClr val="tx1"/>
              </a:solidFill>
            </a:rPr>
            <a:t>-Vigente hasta marzo 2009</a:t>
          </a:r>
        </a:p>
      </dgm:t>
    </dgm:pt>
    <dgm:pt modelId="{CD708ECB-630D-49DB-B9CC-D668B910811C}" type="parTrans" cxnId="{1E3CA7D3-8F71-41B8-A19E-8F18EDF25658}">
      <dgm:prSet/>
      <dgm:spPr/>
      <dgm:t>
        <a:bodyPr/>
        <a:lstStyle/>
        <a:p>
          <a:endParaRPr lang="es-ES" sz="1000"/>
        </a:p>
      </dgm:t>
    </dgm:pt>
    <dgm:pt modelId="{8F93B89C-5409-4322-A02F-808AB9F8CD0D}" type="sibTrans" cxnId="{1E3CA7D3-8F71-41B8-A19E-8F18EDF25658}">
      <dgm:prSet/>
      <dgm:spPr/>
      <dgm:t>
        <a:bodyPr/>
        <a:lstStyle/>
        <a:p>
          <a:endParaRPr lang="es-ES" sz="1000"/>
        </a:p>
      </dgm:t>
    </dgm:pt>
    <dgm:pt modelId="{07214486-05BD-46A8-8EE1-A6D6B24F7C07}">
      <dgm:prSet phldrT="[Texto]" custT="1"/>
      <dgm:spPr/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es-ES" sz="1050" b="1" dirty="0"/>
            <a:t>2010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es-ES" sz="1050" u="sng" dirty="0"/>
            <a:t>R. J. N° 579-2010-ANA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S" sz="700" dirty="0"/>
            <a:t>- A nivel nacional.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S" sz="700" dirty="0"/>
            <a:t>- Procedimiento a solicitud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S" sz="700" dirty="0"/>
            <a:t>-Licencia individual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S" sz="700" dirty="0"/>
            <a:t>-</a:t>
          </a:r>
          <a:r>
            <a:rPr lang="es-ES" sz="700" b="1" u="sng" dirty="0">
              <a:solidFill>
                <a:srgbClr val="FF0000"/>
              </a:solidFill>
            </a:rPr>
            <a:t>Todos los usos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S" sz="700" dirty="0"/>
            <a:t>-Vigente hasta marzo 2015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lang="es-ES" sz="800" dirty="0"/>
        </a:p>
      </dgm:t>
    </dgm:pt>
    <dgm:pt modelId="{88502BD9-87F2-4843-867A-B800D7A22E96}" type="parTrans" cxnId="{A97734A4-C79E-40C8-B596-AFACA3D26611}">
      <dgm:prSet/>
      <dgm:spPr/>
      <dgm:t>
        <a:bodyPr/>
        <a:lstStyle/>
        <a:p>
          <a:endParaRPr lang="es-ES" sz="1000"/>
        </a:p>
      </dgm:t>
    </dgm:pt>
    <dgm:pt modelId="{CCE0002A-8303-46E1-BA37-4991A573FD3A}" type="sibTrans" cxnId="{A97734A4-C79E-40C8-B596-AFACA3D26611}">
      <dgm:prSet/>
      <dgm:spPr/>
      <dgm:t>
        <a:bodyPr/>
        <a:lstStyle/>
        <a:p>
          <a:endParaRPr lang="es-ES" sz="1000"/>
        </a:p>
      </dgm:t>
    </dgm:pt>
    <dgm:pt modelId="{A72369AB-B084-4E25-AC84-12408C86E124}">
      <dgm:prSet phldrT="[Texto]" custT="1"/>
      <dgm:spPr/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es-ES" sz="1050" b="1" dirty="0"/>
            <a:t>2012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es-ES" sz="1050" u="sng" dirty="0"/>
            <a:t>R. J. N° 484-2012-ANA.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S" sz="700" dirty="0"/>
            <a:t>- Zona de sierra y selva.</a:t>
          </a:r>
        </a:p>
        <a:p>
          <a:pPr marL="85725" indent="-85725" algn="l">
            <a:lnSpc>
              <a:spcPct val="100000"/>
            </a:lnSpc>
            <a:spcAft>
              <a:spcPts val="0"/>
            </a:spcAft>
          </a:pPr>
          <a:r>
            <a:rPr lang="es-ES" sz="700" dirty="0"/>
            <a:t>- Procedimiento de </a:t>
          </a:r>
          <a:r>
            <a:rPr lang="es-ES" sz="700" dirty="0" smtClean="0"/>
            <a:t>parte y </a:t>
          </a:r>
          <a:r>
            <a:rPr lang="es-ES" sz="700" dirty="0"/>
            <a:t>gratuito</a:t>
          </a:r>
        </a:p>
        <a:p>
          <a:pPr marL="85725" indent="-85725" algn="l">
            <a:lnSpc>
              <a:spcPct val="100000"/>
            </a:lnSpc>
            <a:spcAft>
              <a:spcPts val="0"/>
            </a:spcAft>
          </a:pPr>
          <a:r>
            <a:rPr lang="es-ES" sz="700" dirty="0"/>
            <a:t>- Licencia a la org. de usuarios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S" sz="700" dirty="0"/>
            <a:t>- </a:t>
          </a:r>
          <a:r>
            <a:rPr lang="es-ES" sz="700" b="1" u="sng" dirty="0">
              <a:solidFill>
                <a:schemeClr val="tx1"/>
              </a:solidFill>
            </a:rPr>
            <a:t>Uso poblacional y agrario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S" sz="700" dirty="0"/>
            <a:t>- Vigencia 05 Dic. 2017.</a:t>
          </a:r>
        </a:p>
      </dgm:t>
    </dgm:pt>
    <dgm:pt modelId="{8F204E52-B2C9-4628-B09E-369E21CA2E6B}" type="parTrans" cxnId="{C7647D37-0B23-4C80-AE2B-038F322EC1BE}">
      <dgm:prSet/>
      <dgm:spPr/>
      <dgm:t>
        <a:bodyPr/>
        <a:lstStyle/>
        <a:p>
          <a:endParaRPr lang="es-ES" sz="1000"/>
        </a:p>
      </dgm:t>
    </dgm:pt>
    <dgm:pt modelId="{13ACAF17-8951-4B22-A085-01DD0FD5A3B5}" type="sibTrans" cxnId="{C7647D37-0B23-4C80-AE2B-038F322EC1BE}">
      <dgm:prSet/>
      <dgm:spPr/>
      <dgm:t>
        <a:bodyPr/>
        <a:lstStyle/>
        <a:p>
          <a:endParaRPr lang="es-ES" sz="1000"/>
        </a:p>
      </dgm:t>
    </dgm:pt>
    <dgm:pt modelId="{107D7222-DD43-4577-AA61-5050932C3047}">
      <dgm:prSet phldrT="[Texto]" custT="1"/>
      <dgm:spPr/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es-ES" sz="1050" b="1" dirty="0"/>
            <a:t>2015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es-ES" sz="1000" u="sng" dirty="0"/>
            <a:t>D. S. 007-2015-MINAGRI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S" sz="1050" u="none" dirty="0"/>
            <a:t>- </a:t>
          </a:r>
          <a:r>
            <a:rPr lang="es-ES" sz="700" u="none" dirty="0"/>
            <a:t>A nivel nacional_ </a:t>
          </a:r>
          <a:r>
            <a:rPr lang="es-ES" sz="700" u="none" dirty="0">
              <a:solidFill>
                <a:srgbClr val="FF0000"/>
              </a:solidFill>
            </a:rPr>
            <a:t>zona de veda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S" sz="700" u="none" dirty="0"/>
            <a:t>-  Precisa: regularización y formalización 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S" sz="700" u="none" dirty="0"/>
            <a:t>- Licencia individual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S" sz="700" u="none" dirty="0"/>
            <a:t>- Constancias temporales.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S" sz="700" u="none" dirty="0"/>
            <a:t>- </a:t>
          </a:r>
          <a:r>
            <a:rPr lang="es-ES" sz="700" b="1" u="sng" dirty="0">
              <a:solidFill>
                <a:srgbClr val="FF0000"/>
              </a:solidFill>
            </a:rPr>
            <a:t>Todos los usos;</a:t>
          </a:r>
          <a:r>
            <a:rPr lang="es-ES" sz="700" b="1" u="none" dirty="0">
              <a:solidFill>
                <a:srgbClr val="FF0000"/>
              </a:solidFill>
            </a:rPr>
            <a:t>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S" sz="700" b="1" u="none" dirty="0">
              <a:solidFill>
                <a:srgbClr val="FF0000"/>
              </a:solidFill>
            </a:rPr>
            <a:t>-</a:t>
          </a:r>
          <a:r>
            <a:rPr lang="es-ES" sz="700" b="1" u="none" dirty="0">
              <a:solidFill>
                <a:schemeClr val="tx2"/>
              </a:solidFill>
            </a:rPr>
            <a:t>Vigente hasta 31.05.2015</a:t>
          </a:r>
        </a:p>
      </dgm:t>
    </dgm:pt>
    <dgm:pt modelId="{FCD7AF06-45CF-40B9-BAFA-3FA3B671B57C}" type="parTrans" cxnId="{2D7C4F11-04AD-4E06-8659-A5B5E2EBC4B2}">
      <dgm:prSet/>
      <dgm:spPr/>
      <dgm:t>
        <a:bodyPr/>
        <a:lstStyle/>
        <a:p>
          <a:endParaRPr lang="es-ES" sz="1000"/>
        </a:p>
      </dgm:t>
    </dgm:pt>
    <dgm:pt modelId="{87F2E16A-7B33-475B-99F9-09C6DE9C87FF}" type="sibTrans" cxnId="{2D7C4F11-04AD-4E06-8659-A5B5E2EBC4B2}">
      <dgm:prSet/>
      <dgm:spPr/>
      <dgm:t>
        <a:bodyPr/>
        <a:lstStyle/>
        <a:p>
          <a:endParaRPr lang="es-ES" sz="1000"/>
        </a:p>
      </dgm:t>
    </dgm:pt>
    <dgm:pt modelId="{011DB056-4430-4150-86B1-BEDA33424C78}">
      <dgm:prSet phldrT="[Texto]" custT="1"/>
      <dgm:spPr/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es-ES" sz="1050" b="1" u="none" dirty="0"/>
            <a:t>2018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es-ES" sz="1050" u="sng" dirty="0"/>
            <a:t>R. J.  058-2018-ANA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S" sz="700" u="none" dirty="0"/>
            <a:t>- A nivel nacional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S" sz="700" u="none" dirty="0"/>
            <a:t>- Procedimiento de oficio, gratuito</a:t>
          </a: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es-ES" sz="700" u="none" dirty="0"/>
            <a:t>- Licencia a la org. de usuarios</a:t>
          </a: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es-ES" sz="700" u="none" dirty="0"/>
            <a:t>- </a:t>
          </a:r>
          <a:r>
            <a:rPr lang="es-ES" sz="700" b="1" u="sng" dirty="0">
              <a:solidFill>
                <a:schemeClr val="tx1"/>
              </a:solidFill>
            </a:rPr>
            <a:t>Uso poblacional y agrario; vigente</a:t>
          </a:r>
        </a:p>
      </dgm:t>
    </dgm:pt>
    <dgm:pt modelId="{31E6AFDD-5153-46F6-90DB-088AF48F38EB}" type="parTrans" cxnId="{5FD8E2BE-E839-446D-83FF-579605754A16}">
      <dgm:prSet/>
      <dgm:spPr/>
      <dgm:t>
        <a:bodyPr/>
        <a:lstStyle/>
        <a:p>
          <a:endParaRPr lang="es-ES" sz="1000"/>
        </a:p>
      </dgm:t>
    </dgm:pt>
    <dgm:pt modelId="{FC697447-0ED2-46F8-9038-7279CFD45077}" type="sibTrans" cxnId="{5FD8E2BE-E839-446D-83FF-579605754A16}">
      <dgm:prSet/>
      <dgm:spPr/>
      <dgm:t>
        <a:bodyPr/>
        <a:lstStyle/>
        <a:p>
          <a:endParaRPr lang="es-ES" sz="1000"/>
        </a:p>
      </dgm:t>
    </dgm:pt>
    <dgm:pt modelId="{12631338-899E-40B9-BBC4-AAA330223ECF}" type="pres">
      <dgm:prSet presAssocID="{B8F722BA-4547-4325-A2FB-E5AA74C9DA2E}" presName="CompostProcess" presStyleCnt="0">
        <dgm:presLayoutVars>
          <dgm:dir/>
          <dgm:resizeHandles val="exact"/>
        </dgm:presLayoutVars>
      </dgm:prSet>
      <dgm:spPr/>
    </dgm:pt>
    <dgm:pt modelId="{1FC1C5FF-445D-4578-9DFC-A4D8979043AA}" type="pres">
      <dgm:prSet presAssocID="{B8F722BA-4547-4325-A2FB-E5AA74C9DA2E}" presName="arrow" presStyleLbl="bgShp" presStyleIdx="0" presStyleCnt="1" custScaleX="117647" custLinFactNeighborX="0" custLinFactNeighborY="580"/>
      <dgm:spPr>
        <a:solidFill>
          <a:schemeClr val="accent5">
            <a:lumMod val="75000"/>
          </a:schemeClr>
        </a:solidFill>
      </dgm:spPr>
    </dgm:pt>
    <dgm:pt modelId="{F409D627-E4BB-4507-A622-CC9C56805DB3}" type="pres">
      <dgm:prSet presAssocID="{B8F722BA-4547-4325-A2FB-E5AA74C9DA2E}" presName="linearProcess" presStyleCnt="0"/>
      <dgm:spPr/>
    </dgm:pt>
    <dgm:pt modelId="{31BA2A14-1B30-4505-8166-D2517EAED280}" type="pres">
      <dgm:prSet presAssocID="{AD601DF5-9BD0-4C4F-AE97-8F44F834471D}" presName="textNode" presStyleLbl="node1" presStyleIdx="0" presStyleCnt="5" custScaleX="119672" custScaleY="108002" custLinFactNeighborX="-804" custLinFactNeighborY="-6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6EB5747-1CA2-4BFD-8763-0E573A33A2CA}" type="pres">
      <dgm:prSet presAssocID="{8F93B89C-5409-4322-A02F-808AB9F8CD0D}" presName="sibTrans" presStyleCnt="0"/>
      <dgm:spPr/>
    </dgm:pt>
    <dgm:pt modelId="{FD4EA422-171B-4038-820A-F9474C912F43}" type="pres">
      <dgm:prSet presAssocID="{07214486-05BD-46A8-8EE1-A6D6B24F7C07}" presName="textNode" presStyleLbl="node1" presStyleIdx="1" presStyleCnt="5" custScaleX="118375" custScaleY="108002" custLinFactNeighborX="-68466" custLinFactNeighborY="-138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C70046A-70BB-441A-9010-EA827650848E}" type="pres">
      <dgm:prSet presAssocID="{CCE0002A-8303-46E1-BA37-4991A573FD3A}" presName="sibTrans" presStyleCnt="0"/>
      <dgm:spPr/>
    </dgm:pt>
    <dgm:pt modelId="{5BE57829-1C20-4430-AF7F-EE4B510D018B}" type="pres">
      <dgm:prSet presAssocID="{A72369AB-B084-4E25-AC84-12408C86E124}" presName="textNode" presStyleLbl="node1" presStyleIdx="2" presStyleCnt="5" custScaleX="118843" custScaleY="108002" custLinFactX="-5676" custLinFactNeighborX="-100000" custLinFactNeighborY="17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0F4D27B-F334-4EF5-BD98-E4E16C053762}" type="pres">
      <dgm:prSet presAssocID="{13ACAF17-8951-4B22-A085-01DD0FD5A3B5}" presName="sibTrans" presStyleCnt="0"/>
      <dgm:spPr/>
    </dgm:pt>
    <dgm:pt modelId="{840550D3-7AF7-476B-8902-4DFFCFE08C3D}" type="pres">
      <dgm:prSet presAssocID="{107D7222-DD43-4577-AA61-5050932C3047}" presName="textNode" presStyleLbl="node1" presStyleIdx="3" presStyleCnt="5" custScaleX="118026" custScaleY="108002" custLinFactX="-16248" custLinFactNeighborX="-100000" custLinFactNeighborY="107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C2199EF-25A1-4705-BE4A-4DE808D67A77}" type="pres">
      <dgm:prSet presAssocID="{87F2E16A-7B33-475B-99F9-09C6DE9C87FF}" presName="sibTrans" presStyleCnt="0"/>
      <dgm:spPr/>
    </dgm:pt>
    <dgm:pt modelId="{D1A2462A-3939-4D5D-A809-18267193B76D}" type="pres">
      <dgm:prSet presAssocID="{011DB056-4430-4150-86B1-BEDA33424C78}" presName="textNode" presStyleLbl="node1" presStyleIdx="4" presStyleCnt="5" custScaleX="116651" custScaleY="108002" custLinFactX="-26667" custLinFactNeighborX="-100000" custLinFactNeighborY="117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A97734A4-C79E-40C8-B596-AFACA3D26611}" srcId="{B8F722BA-4547-4325-A2FB-E5AA74C9DA2E}" destId="{07214486-05BD-46A8-8EE1-A6D6B24F7C07}" srcOrd="1" destOrd="0" parTransId="{88502BD9-87F2-4843-867A-B800D7A22E96}" sibTransId="{CCE0002A-8303-46E1-BA37-4991A573FD3A}"/>
    <dgm:cxn modelId="{1E3CA7D3-8F71-41B8-A19E-8F18EDF25658}" srcId="{B8F722BA-4547-4325-A2FB-E5AA74C9DA2E}" destId="{AD601DF5-9BD0-4C4F-AE97-8F44F834471D}" srcOrd="0" destOrd="0" parTransId="{CD708ECB-630D-49DB-B9CC-D668B910811C}" sibTransId="{8F93B89C-5409-4322-A02F-808AB9F8CD0D}"/>
    <dgm:cxn modelId="{C4AF87C7-AEB2-485A-AB23-0A4A3DF656DC}" type="presOf" srcId="{107D7222-DD43-4577-AA61-5050932C3047}" destId="{840550D3-7AF7-476B-8902-4DFFCFE08C3D}" srcOrd="0" destOrd="0" presId="urn:microsoft.com/office/officeart/2005/8/layout/hProcess9"/>
    <dgm:cxn modelId="{3C6AA0FE-45FA-4063-9AF8-57F60F0D56B4}" type="presOf" srcId="{B8F722BA-4547-4325-A2FB-E5AA74C9DA2E}" destId="{12631338-899E-40B9-BBC4-AAA330223ECF}" srcOrd="0" destOrd="0" presId="urn:microsoft.com/office/officeart/2005/8/layout/hProcess9"/>
    <dgm:cxn modelId="{3001BC4E-B2C6-45DC-894D-90B436DDF622}" type="presOf" srcId="{AD601DF5-9BD0-4C4F-AE97-8F44F834471D}" destId="{31BA2A14-1B30-4505-8166-D2517EAED280}" srcOrd="0" destOrd="0" presId="urn:microsoft.com/office/officeart/2005/8/layout/hProcess9"/>
    <dgm:cxn modelId="{CFABA8CC-EB2D-4822-BC72-B92D84F94A0A}" type="presOf" srcId="{011DB056-4430-4150-86B1-BEDA33424C78}" destId="{D1A2462A-3939-4D5D-A809-18267193B76D}" srcOrd="0" destOrd="0" presId="urn:microsoft.com/office/officeart/2005/8/layout/hProcess9"/>
    <dgm:cxn modelId="{5FD8E2BE-E839-446D-83FF-579605754A16}" srcId="{B8F722BA-4547-4325-A2FB-E5AA74C9DA2E}" destId="{011DB056-4430-4150-86B1-BEDA33424C78}" srcOrd="4" destOrd="0" parTransId="{31E6AFDD-5153-46F6-90DB-088AF48F38EB}" sibTransId="{FC697447-0ED2-46F8-9038-7279CFD45077}"/>
    <dgm:cxn modelId="{441990F8-9FF6-4B86-A531-8F5C99956BB8}" type="presOf" srcId="{07214486-05BD-46A8-8EE1-A6D6B24F7C07}" destId="{FD4EA422-171B-4038-820A-F9474C912F43}" srcOrd="0" destOrd="0" presId="urn:microsoft.com/office/officeart/2005/8/layout/hProcess9"/>
    <dgm:cxn modelId="{C7647D37-0B23-4C80-AE2B-038F322EC1BE}" srcId="{B8F722BA-4547-4325-A2FB-E5AA74C9DA2E}" destId="{A72369AB-B084-4E25-AC84-12408C86E124}" srcOrd="2" destOrd="0" parTransId="{8F204E52-B2C9-4628-B09E-369E21CA2E6B}" sibTransId="{13ACAF17-8951-4B22-A085-01DD0FD5A3B5}"/>
    <dgm:cxn modelId="{2D7C4F11-04AD-4E06-8659-A5B5E2EBC4B2}" srcId="{B8F722BA-4547-4325-A2FB-E5AA74C9DA2E}" destId="{107D7222-DD43-4577-AA61-5050932C3047}" srcOrd="3" destOrd="0" parTransId="{FCD7AF06-45CF-40B9-BAFA-3FA3B671B57C}" sibTransId="{87F2E16A-7B33-475B-99F9-09C6DE9C87FF}"/>
    <dgm:cxn modelId="{5B3A72A4-A6AB-41F4-A5E4-060123DD944E}" type="presOf" srcId="{A72369AB-B084-4E25-AC84-12408C86E124}" destId="{5BE57829-1C20-4430-AF7F-EE4B510D018B}" srcOrd="0" destOrd="0" presId="urn:microsoft.com/office/officeart/2005/8/layout/hProcess9"/>
    <dgm:cxn modelId="{CB276926-6D41-40AF-90F4-4AE75D0AAB32}" type="presParOf" srcId="{12631338-899E-40B9-BBC4-AAA330223ECF}" destId="{1FC1C5FF-445D-4578-9DFC-A4D8979043AA}" srcOrd="0" destOrd="0" presId="urn:microsoft.com/office/officeart/2005/8/layout/hProcess9"/>
    <dgm:cxn modelId="{21561F1B-8893-4209-B69F-A5C677EDBAF2}" type="presParOf" srcId="{12631338-899E-40B9-BBC4-AAA330223ECF}" destId="{F409D627-E4BB-4507-A622-CC9C56805DB3}" srcOrd="1" destOrd="0" presId="urn:microsoft.com/office/officeart/2005/8/layout/hProcess9"/>
    <dgm:cxn modelId="{B98B7101-CE1E-442C-BAD1-07A3FD6D21D0}" type="presParOf" srcId="{F409D627-E4BB-4507-A622-CC9C56805DB3}" destId="{31BA2A14-1B30-4505-8166-D2517EAED280}" srcOrd="0" destOrd="0" presId="urn:microsoft.com/office/officeart/2005/8/layout/hProcess9"/>
    <dgm:cxn modelId="{AFEDB7B5-C64B-4935-B3F6-7FF48181C351}" type="presParOf" srcId="{F409D627-E4BB-4507-A622-CC9C56805DB3}" destId="{76EB5747-1CA2-4BFD-8763-0E573A33A2CA}" srcOrd="1" destOrd="0" presId="urn:microsoft.com/office/officeart/2005/8/layout/hProcess9"/>
    <dgm:cxn modelId="{209EDF19-1F19-42D0-B486-6F6EEDA1D6A9}" type="presParOf" srcId="{F409D627-E4BB-4507-A622-CC9C56805DB3}" destId="{FD4EA422-171B-4038-820A-F9474C912F43}" srcOrd="2" destOrd="0" presId="urn:microsoft.com/office/officeart/2005/8/layout/hProcess9"/>
    <dgm:cxn modelId="{E44F2BC5-2775-431E-B451-90AADB95F58A}" type="presParOf" srcId="{F409D627-E4BB-4507-A622-CC9C56805DB3}" destId="{0C70046A-70BB-441A-9010-EA827650848E}" srcOrd="3" destOrd="0" presId="urn:microsoft.com/office/officeart/2005/8/layout/hProcess9"/>
    <dgm:cxn modelId="{AB9A6D7A-B38E-4EFD-ACFD-22804EE874CD}" type="presParOf" srcId="{F409D627-E4BB-4507-A622-CC9C56805DB3}" destId="{5BE57829-1C20-4430-AF7F-EE4B510D018B}" srcOrd="4" destOrd="0" presId="urn:microsoft.com/office/officeart/2005/8/layout/hProcess9"/>
    <dgm:cxn modelId="{9072DF8F-5096-45AF-9179-8337F846ABE2}" type="presParOf" srcId="{F409D627-E4BB-4507-A622-CC9C56805DB3}" destId="{D0F4D27B-F334-4EF5-BD98-E4E16C053762}" srcOrd="5" destOrd="0" presId="urn:microsoft.com/office/officeart/2005/8/layout/hProcess9"/>
    <dgm:cxn modelId="{3A0E6FA9-F2AB-4F6E-A75C-7A4502C6B61E}" type="presParOf" srcId="{F409D627-E4BB-4507-A622-CC9C56805DB3}" destId="{840550D3-7AF7-476B-8902-4DFFCFE08C3D}" srcOrd="6" destOrd="0" presId="urn:microsoft.com/office/officeart/2005/8/layout/hProcess9"/>
    <dgm:cxn modelId="{899A9DB9-31A7-45A4-B718-E9360BB77A4E}" type="presParOf" srcId="{F409D627-E4BB-4507-A622-CC9C56805DB3}" destId="{3C2199EF-25A1-4705-BE4A-4DE808D67A77}" srcOrd="7" destOrd="0" presId="urn:microsoft.com/office/officeart/2005/8/layout/hProcess9"/>
    <dgm:cxn modelId="{C25465AA-4928-4566-A468-F043D2842189}" type="presParOf" srcId="{F409D627-E4BB-4507-A622-CC9C56805DB3}" destId="{D1A2462A-3939-4D5D-A809-18267193B76D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1C5FF-445D-4578-9DFC-A4D8979043AA}">
      <dsp:nvSpPr>
        <dsp:cNvPr id="0" name=""/>
        <dsp:cNvSpPr/>
      </dsp:nvSpPr>
      <dsp:spPr>
        <a:xfrm>
          <a:off x="2" y="0"/>
          <a:ext cx="8181748" cy="3416610"/>
        </a:xfrm>
        <a:prstGeom prst="rightArrow">
          <a:avLst/>
        </a:prstGeom>
        <a:solidFill>
          <a:schemeClr val="accent5">
            <a:lumMod val="7500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A2A14-1B30-4505-8166-D2517EAED280}">
      <dsp:nvSpPr>
        <dsp:cNvPr id="0" name=""/>
        <dsp:cNvSpPr/>
      </dsp:nvSpPr>
      <dsp:spPr>
        <a:xfrm>
          <a:off x="2750" y="969387"/>
          <a:ext cx="1485901" cy="14760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1" kern="1200" dirty="0"/>
            <a:t>2004</a:t>
          </a:r>
        </a:p>
        <a:p>
          <a:pPr lvl="0" algn="ctr" defTabSz="4667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050" u="sng" kern="1200" dirty="0"/>
            <a:t>D. S. N° 041-2004-AG</a:t>
          </a:r>
        </a:p>
        <a:p>
          <a:pPr marL="85725" lvl="0" indent="-85725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800" kern="1200" dirty="0"/>
            <a:t>- </a:t>
          </a:r>
          <a:r>
            <a:rPr lang="es-ES" sz="700" kern="1200" dirty="0"/>
            <a:t>Valles costeros del Perú (Tumbes _Tacna).</a:t>
          </a:r>
        </a:p>
        <a:p>
          <a:pPr marL="85725" lvl="0" indent="-85725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700" kern="1200" dirty="0"/>
            <a:t>- Masivo y gratuito</a:t>
          </a:r>
        </a:p>
        <a:p>
          <a:pPr marL="85725" lvl="0" indent="-85725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700" kern="1200" dirty="0"/>
            <a:t>- Procedimiento de oficio</a:t>
          </a:r>
        </a:p>
        <a:p>
          <a:pPr marL="85725" lvl="0" indent="-85725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700" kern="1200" dirty="0"/>
            <a:t>- Asignación de agua en bloque</a:t>
          </a:r>
        </a:p>
        <a:p>
          <a:pPr marL="85725" lvl="0" indent="-85725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700" kern="1200" dirty="0"/>
            <a:t>- Licencia individual</a:t>
          </a:r>
        </a:p>
        <a:p>
          <a:pPr marL="85725" lvl="0" indent="-85725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700" kern="1200" dirty="0"/>
            <a:t>-</a:t>
          </a:r>
          <a:r>
            <a:rPr lang="es-ES" sz="700" b="1" u="sng" kern="1200" dirty="0">
              <a:solidFill>
                <a:srgbClr val="FF0000"/>
              </a:solidFill>
            </a:rPr>
            <a:t>Uso agrario</a:t>
          </a:r>
        </a:p>
        <a:p>
          <a:pPr marL="85725" lvl="0" indent="-85725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700" b="0" u="none" kern="1200" dirty="0">
              <a:solidFill>
                <a:schemeClr val="tx1"/>
              </a:solidFill>
            </a:rPr>
            <a:t>-Vigente hasta marzo 2009</a:t>
          </a:r>
        </a:p>
      </dsp:txBody>
      <dsp:txXfrm>
        <a:off x="74802" y="1041439"/>
        <a:ext cx="1341797" cy="1331898"/>
      </dsp:txXfrm>
    </dsp:sp>
    <dsp:sp modelId="{FD4EA422-171B-4038-820A-F9474C912F43}">
      <dsp:nvSpPr>
        <dsp:cNvPr id="0" name=""/>
        <dsp:cNvSpPr/>
      </dsp:nvSpPr>
      <dsp:spPr>
        <a:xfrm>
          <a:off x="1555572" y="951430"/>
          <a:ext cx="1469797" cy="14760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1" kern="1200" dirty="0"/>
            <a:t>2010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u="sng" kern="1200" dirty="0"/>
            <a:t>R. J. N° 579-2010-ANA</a:t>
          </a:r>
        </a:p>
        <a:p>
          <a:pPr lvl="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700" kern="1200" dirty="0"/>
            <a:t>- A nivel nacional.</a:t>
          </a:r>
        </a:p>
        <a:p>
          <a:pPr lvl="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700" kern="1200" dirty="0"/>
            <a:t>- Procedimiento a solicitud</a:t>
          </a:r>
        </a:p>
        <a:p>
          <a:pPr lvl="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700" kern="1200" dirty="0"/>
            <a:t>-Licencia individual</a:t>
          </a:r>
        </a:p>
        <a:p>
          <a:pPr lvl="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700" kern="1200" dirty="0"/>
            <a:t>-</a:t>
          </a:r>
          <a:r>
            <a:rPr lang="es-ES" sz="700" b="1" u="sng" kern="1200" dirty="0">
              <a:solidFill>
                <a:srgbClr val="FF0000"/>
              </a:solidFill>
            </a:rPr>
            <a:t>Todos los usos</a:t>
          </a:r>
        </a:p>
        <a:p>
          <a:pPr lvl="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700" kern="1200" dirty="0"/>
            <a:t>-Vigente hasta marzo 2015</a:t>
          </a:r>
        </a:p>
        <a:p>
          <a:pPr lvl="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800" kern="1200" dirty="0"/>
        </a:p>
      </dsp:txBody>
      <dsp:txXfrm>
        <a:off x="1627322" y="1023180"/>
        <a:ext cx="1326297" cy="1332502"/>
      </dsp:txXfrm>
    </dsp:sp>
    <dsp:sp modelId="{5BE57829-1C20-4430-AF7F-EE4B510D018B}">
      <dsp:nvSpPr>
        <dsp:cNvPr id="0" name=""/>
        <dsp:cNvSpPr/>
      </dsp:nvSpPr>
      <dsp:spPr>
        <a:xfrm>
          <a:off x="3096577" y="972654"/>
          <a:ext cx="1475608" cy="14760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1" kern="1200" dirty="0"/>
            <a:t>2012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u="sng" kern="1200" dirty="0"/>
            <a:t>R. J. N° 484-2012-ANA.</a:t>
          </a:r>
        </a:p>
        <a:p>
          <a:pPr lvl="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700" kern="1200" dirty="0"/>
            <a:t>- Zona de sierra y selva.</a:t>
          </a:r>
        </a:p>
        <a:p>
          <a:pPr marL="85725" lvl="0" indent="-85725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700" kern="1200" dirty="0"/>
            <a:t>- Procedimiento de </a:t>
          </a:r>
          <a:r>
            <a:rPr lang="es-ES" sz="700" kern="1200" dirty="0" smtClean="0"/>
            <a:t>parte y </a:t>
          </a:r>
          <a:r>
            <a:rPr lang="es-ES" sz="700" kern="1200" dirty="0"/>
            <a:t>gratuito</a:t>
          </a:r>
        </a:p>
        <a:p>
          <a:pPr marL="85725" lvl="0" indent="-85725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700" kern="1200" dirty="0"/>
            <a:t>- Licencia a la org. de usuarios</a:t>
          </a:r>
        </a:p>
        <a:p>
          <a:pPr lvl="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700" kern="1200" dirty="0"/>
            <a:t>- </a:t>
          </a:r>
          <a:r>
            <a:rPr lang="es-ES" sz="700" b="1" u="sng" kern="1200" dirty="0">
              <a:solidFill>
                <a:schemeClr val="tx1"/>
              </a:solidFill>
            </a:rPr>
            <a:t>Uso poblacional y agrario</a:t>
          </a:r>
        </a:p>
        <a:p>
          <a:pPr lvl="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700" kern="1200" dirty="0"/>
            <a:t>- Vigencia 05 Dic. 2017.</a:t>
          </a:r>
        </a:p>
      </dsp:txBody>
      <dsp:txXfrm>
        <a:off x="3168610" y="1044687"/>
        <a:ext cx="1331542" cy="1331936"/>
      </dsp:txXfrm>
    </dsp:sp>
    <dsp:sp modelId="{840550D3-7AF7-476B-8902-4DFFCFE08C3D}">
      <dsp:nvSpPr>
        <dsp:cNvPr id="0" name=""/>
        <dsp:cNvSpPr/>
      </dsp:nvSpPr>
      <dsp:spPr>
        <a:xfrm>
          <a:off x="4647859" y="985035"/>
          <a:ext cx="1465463" cy="14760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1" kern="1200" dirty="0"/>
            <a:t>2015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u="sng" kern="1200" dirty="0"/>
            <a:t>D. S. 007-2015-MINAGRI</a:t>
          </a:r>
        </a:p>
        <a:p>
          <a:pPr lvl="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050" u="none" kern="1200" dirty="0"/>
            <a:t>- </a:t>
          </a:r>
          <a:r>
            <a:rPr lang="es-ES" sz="700" u="none" kern="1200" dirty="0"/>
            <a:t>A nivel nacional_ </a:t>
          </a:r>
          <a:r>
            <a:rPr lang="es-ES" sz="700" u="none" kern="1200" dirty="0">
              <a:solidFill>
                <a:srgbClr val="FF0000"/>
              </a:solidFill>
            </a:rPr>
            <a:t>zona de veda</a:t>
          </a:r>
        </a:p>
        <a:p>
          <a:pPr lvl="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700" u="none" kern="1200" dirty="0"/>
            <a:t>-  Precisa: regularización y formalización  </a:t>
          </a:r>
        </a:p>
        <a:p>
          <a:pPr lvl="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700" u="none" kern="1200" dirty="0"/>
            <a:t>- Licencia individual </a:t>
          </a:r>
        </a:p>
        <a:p>
          <a:pPr lvl="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700" u="none" kern="1200" dirty="0"/>
            <a:t>- Constancias temporales.</a:t>
          </a:r>
        </a:p>
        <a:p>
          <a:pPr lvl="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700" u="none" kern="1200" dirty="0"/>
            <a:t>- </a:t>
          </a:r>
          <a:r>
            <a:rPr lang="es-ES" sz="700" b="1" u="sng" kern="1200" dirty="0">
              <a:solidFill>
                <a:srgbClr val="FF0000"/>
              </a:solidFill>
            </a:rPr>
            <a:t>Todos los usos;</a:t>
          </a:r>
          <a:r>
            <a:rPr lang="es-ES" sz="700" b="1" u="none" kern="1200" dirty="0">
              <a:solidFill>
                <a:srgbClr val="FF0000"/>
              </a:solidFill>
            </a:rPr>
            <a:t> </a:t>
          </a:r>
        </a:p>
        <a:p>
          <a:pPr lvl="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700" b="1" u="none" kern="1200" dirty="0">
              <a:solidFill>
                <a:srgbClr val="FF0000"/>
              </a:solidFill>
            </a:rPr>
            <a:t>-</a:t>
          </a:r>
          <a:r>
            <a:rPr lang="es-ES" sz="700" b="1" u="none" kern="1200" dirty="0">
              <a:solidFill>
                <a:schemeClr val="tx2"/>
              </a:solidFill>
            </a:rPr>
            <a:t>Vigente hasta 31.05.2015</a:t>
          </a:r>
        </a:p>
      </dsp:txBody>
      <dsp:txXfrm>
        <a:off x="4719397" y="1056573"/>
        <a:ext cx="1322387" cy="1332926"/>
      </dsp:txXfrm>
    </dsp:sp>
    <dsp:sp modelId="{D1A2462A-3939-4D5D-A809-18267193B76D}">
      <dsp:nvSpPr>
        <dsp:cNvPr id="0" name=""/>
        <dsp:cNvSpPr/>
      </dsp:nvSpPr>
      <dsp:spPr>
        <a:xfrm>
          <a:off x="6190897" y="986334"/>
          <a:ext cx="1448391" cy="14760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1" u="none" kern="1200" dirty="0"/>
            <a:t>2018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u="sng" kern="1200" dirty="0"/>
            <a:t>R. J.  058-2018-ANA</a:t>
          </a:r>
        </a:p>
        <a:p>
          <a:pPr lvl="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700" u="none" kern="1200" dirty="0"/>
            <a:t>- A nivel nacional</a:t>
          </a:r>
        </a:p>
        <a:p>
          <a:pPr lvl="0" algn="l" defTabSz="4667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700" u="none" kern="1200" dirty="0"/>
            <a:t>- Procedimiento de oficio, gratuito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700" u="none" kern="1200" dirty="0"/>
            <a:t>- Licencia a la org. de usuarios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700" u="none" kern="1200" dirty="0"/>
            <a:t>- </a:t>
          </a:r>
          <a:r>
            <a:rPr lang="es-ES" sz="700" b="1" u="sng" kern="1200" dirty="0">
              <a:solidFill>
                <a:schemeClr val="tx1"/>
              </a:solidFill>
            </a:rPr>
            <a:t>Uso poblacional y agrario; vigente</a:t>
          </a:r>
        </a:p>
      </dsp:txBody>
      <dsp:txXfrm>
        <a:off x="6261602" y="1057039"/>
        <a:ext cx="1306981" cy="1334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4301543" cy="34106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622803" y="2"/>
            <a:ext cx="4301543" cy="34106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B91687B-63AE-452C-8F5A-B65167DF06B2}" type="datetimeFigureOut">
              <a:rPr lang="es-ES_tradnl" altLang="es-PE"/>
              <a:pPr>
                <a:defRPr/>
              </a:pPr>
              <a:t>10/10/2019</a:t>
            </a:fld>
            <a:endParaRPr lang="es-ES_tradnl" alt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5" y="6456612"/>
            <a:ext cx="4301543" cy="3410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622803" y="6456612"/>
            <a:ext cx="4301543" cy="3410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1F8208C-83B5-4966-9387-0BBCA16D7DF3}" type="slidenum">
              <a:rPr lang="es-ES_tradnl" altLang="es-PE"/>
              <a:pPr>
                <a:defRPr/>
              </a:pPr>
              <a:t>‹Nº›</a:t>
            </a:fld>
            <a:endParaRPr lang="es-ES_tradnl" altLang="es-PE"/>
          </a:p>
        </p:txBody>
      </p:sp>
    </p:spTree>
    <p:extLst>
      <p:ext uri="{BB962C8B-B14F-4D97-AF65-F5344CB8AC3E}">
        <p14:creationId xmlns:p14="http://schemas.microsoft.com/office/powerpoint/2010/main" val="4230996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4301543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22803" y="0"/>
            <a:ext cx="4301543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68A8BB9-046A-4529-AABC-2D4E076AAFE0}" type="datetimeFigureOut">
              <a:rPr lang="es-ES" altLang="es-PE"/>
              <a:pPr>
                <a:defRPr/>
              </a:pPr>
              <a:t>10/10/2019</a:t>
            </a:fld>
            <a:endParaRPr lang="es-ES" alt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38450" y="509588"/>
            <a:ext cx="42497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92665" y="3228897"/>
            <a:ext cx="7941310" cy="30589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PE" noProof="0"/>
              <a:t>Haga clic para modificar el estilo de texto del patrón</a:t>
            </a:r>
          </a:p>
          <a:p>
            <a:pPr lvl="1"/>
            <a:r>
              <a:rPr lang="es-ES_tradnl" altLang="es-PE" noProof="0"/>
              <a:t>Segundo nivel</a:t>
            </a:r>
          </a:p>
          <a:p>
            <a:pPr lvl="2"/>
            <a:r>
              <a:rPr lang="es-ES_tradnl" altLang="es-PE" noProof="0"/>
              <a:t>Tercer nivel</a:t>
            </a:r>
          </a:p>
          <a:p>
            <a:pPr lvl="3"/>
            <a:r>
              <a:rPr lang="es-ES_tradnl" altLang="es-PE" noProof="0"/>
              <a:t>Cuarto nivel</a:t>
            </a:r>
          </a:p>
          <a:p>
            <a:pPr lvl="4"/>
            <a:r>
              <a:rPr lang="es-ES_tradnl" altLang="es-PE" noProof="0"/>
              <a:t>Quinto nivel</a:t>
            </a:r>
            <a:endParaRPr lang="es-ES" altLang="es-PE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5" y="6456613"/>
            <a:ext cx="4301543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22803" y="6456613"/>
            <a:ext cx="4301543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F3AB05A-BA75-43FE-8020-3D54BE9A0077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4235699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38450" y="509588"/>
            <a:ext cx="4249738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ES_tradnl" sz="4000"/>
              <a:t>Logo de OPA, OPD, proyecto especial, siempre va al costado del logo del Minagri.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_tradnl" sz="4000"/>
              <a:t>Siempre se visualiza el logo de la Gestión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_tradnl" sz="4000"/>
              <a:t>Color de letra título: 100% negro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_tradnl" sz="4000"/>
              <a:t>Color para texto adicional: 80% negro</a:t>
            </a:r>
          </a:p>
          <a:p>
            <a:pPr eaLnBrk="1" hangingPunct="1">
              <a:spcBef>
                <a:spcPct val="0"/>
              </a:spcBef>
            </a:pPr>
            <a:endParaRPr lang="es-ES" altLang="es-ES_tradnl"/>
          </a:p>
        </p:txBody>
      </p:sp>
      <p:sp>
        <p:nvSpPr>
          <p:cNvPr id="512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F18D491-F4BE-410F-9FE9-ADA6C75EFA97}" type="slidenum">
              <a:rPr lang="es-ES" altLang="es-ES_tradnl" smtClean="0"/>
              <a:pPr>
                <a:spcBef>
                  <a:spcPct val="0"/>
                </a:spcBef>
              </a:pPr>
              <a:t>1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2166553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PE"/>
              <a:t>Color de letra título: 100% negro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PE"/>
              <a:t>Color de letra para parrafo: 80% negro</a:t>
            </a:r>
          </a:p>
        </p:txBody>
      </p:sp>
      <p:sp>
        <p:nvSpPr>
          <p:cNvPr id="717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B6CC371-BE36-44EA-B415-9C54C8FB8DBF}" type="slidenum">
              <a:rPr lang="es-ES" altLang="es-PE" smtClean="0"/>
              <a:pPr/>
              <a:t>12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410252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ES_tradnl" dirty="0"/>
              <a:t>Color de letra título: 100% negro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_tradnl" dirty="0"/>
              <a:t>Color de letra para </a:t>
            </a:r>
            <a:r>
              <a:rPr lang="es-ES" altLang="es-ES_tradnl" dirty="0" err="1"/>
              <a:t>parrafo</a:t>
            </a:r>
            <a:r>
              <a:rPr lang="es-ES" altLang="es-ES_tradnl"/>
              <a:t>: 80% negro</a:t>
            </a:r>
          </a:p>
        </p:txBody>
      </p:sp>
      <p:sp>
        <p:nvSpPr>
          <p:cNvPr id="22531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75996CC-FE72-4F6E-99C9-6058890FA5D5}" type="slidenum">
              <a:rPr lang="es-ES" altLang="es-ES_tradnl"/>
              <a:pPr>
                <a:spcBef>
                  <a:spcPct val="0"/>
                </a:spcBef>
              </a:pPr>
              <a:t>17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2496215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PE" sz="2400"/>
              <a:t>Cierre de diapositivas</a:t>
            </a:r>
          </a:p>
        </p:txBody>
      </p:sp>
      <p:sp>
        <p:nvSpPr>
          <p:cNvPr id="1536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633F87F-5E28-48AD-9E2F-20FB3D31455C}" type="slidenum">
              <a:rPr lang="es-ES" altLang="es-PE" smtClean="0"/>
              <a:pPr/>
              <a:t>18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974365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" y="-1"/>
            <a:ext cx="9000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1" descr="logo-ANA-alta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922246"/>
            <a:ext cx="92551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ANA01_DARH_ORDA\Presentaciones PDF\Nuevos logos ana minagri\ANA\Logotipo Ministerio de Agricultura y Rie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43" y="1064131"/>
            <a:ext cx="1440000" cy="28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551" y="1024986"/>
            <a:ext cx="1571040" cy="35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5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4966" y="1677712"/>
            <a:ext cx="7649607" cy="115764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49931" y="3060384"/>
            <a:ext cx="6299677" cy="13801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1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3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7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8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0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2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4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F6FD9-153D-4D27-80D1-4CA657492C00}" type="datetimeFigureOut">
              <a:rPr lang="es-ES" altLang="es-ES_tradnl"/>
              <a:pPr>
                <a:defRPr/>
              </a:pPr>
              <a:t>10/10/2019</a:t>
            </a:fld>
            <a:endParaRPr lang="es-ES" alt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alt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90116-0958-428E-B6BC-5A190C77FB00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22345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99953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" descr="logo_minagri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649" y="538968"/>
            <a:ext cx="14938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1" descr="logo-ANA-altas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024" y="442130"/>
            <a:ext cx="92551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37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1" b="8369"/>
          <a:stretch>
            <a:fillRect/>
          </a:stretch>
        </p:blipFill>
        <p:spPr bwMode="auto">
          <a:xfrm>
            <a:off x="0" y="-1"/>
            <a:ext cx="899953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" descr="titul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9538" cy="540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82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huascaran huaraz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999538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1" descr="titul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9538" cy="540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201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para desierto del pacific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" y="0"/>
            <a:ext cx="9000000" cy="540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1" descr="titul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9538" cy="540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18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desierto del pacific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999538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1" descr="titul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9538" cy="540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67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99953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" descr="logo_minagri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649" y="538968"/>
            <a:ext cx="14938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1" descr="logo-ANA-altas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024" y="442130"/>
            <a:ext cx="92551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98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99538" cy="540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" descr="logo_minagri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412" y="2270126"/>
            <a:ext cx="21113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437" y="2274888"/>
            <a:ext cx="19002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" descr="logo-ANA-altas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21" y="2224882"/>
            <a:ext cx="92551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96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2FEA8-3513-4CF5-B658-52213DBA1B34}" type="datetimeFigureOut">
              <a:rPr lang="es-ES" altLang="es-ES_tradnl"/>
              <a:pPr>
                <a:defRPr/>
              </a:pPr>
              <a:t>10/10/2019</a:t>
            </a:fld>
            <a:endParaRPr lang="es-ES" altLang="es-ES_tradn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46FA2-2D0F-49D7-9DBB-4A6DA12936C4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3581668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49977" y="216694"/>
            <a:ext cx="8099584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PE"/>
              <a:t>Clic para editar título</a:t>
            </a:r>
            <a:endParaRPr lang="es-ES" altLang="es-PE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49977" y="1260158"/>
            <a:ext cx="8099584" cy="356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PE"/>
              <a:t>Haga clic para modificar el estilo de texto del patrón</a:t>
            </a:r>
          </a:p>
          <a:p>
            <a:pPr lvl="1"/>
            <a:r>
              <a:rPr lang="es-ES_tradnl" altLang="es-PE"/>
              <a:t>Segundo nivel</a:t>
            </a:r>
          </a:p>
          <a:p>
            <a:pPr lvl="2"/>
            <a:r>
              <a:rPr lang="es-ES_tradnl" altLang="es-PE"/>
              <a:t>Tercer nivel</a:t>
            </a:r>
          </a:p>
          <a:p>
            <a:pPr lvl="3"/>
            <a:r>
              <a:rPr lang="es-ES_tradnl" altLang="es-PE"/>
              <a:t>Cuarto nivel</a:t>
            </a:r>
          </a:p>
          <a:p>
            <a:pPr lvl="4"/>
            <a:r>
              <a:rPr lang="es-ES_tradnl" altLang="es-PE"/>
              <a:t>Quinto nivel</a:t>
            </a:r>
            <a:endParaRPr lang="es-ES" alt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49977" y="5005627"/>
            <a:ext cx="2099892" cy="28836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6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55C3D28-5E66-4BB8-BBCE-26811E0B8DBF}" type="datetimeFigureOut">
              <a:rPr lang="es-ES" altLang="es-PE"/>
              <a:pPr>
                <a:defRPr/>
              </a:pPr>
              <a:t>10/10/2019</a:t>
            </a:fld>
            <a:endParaRPr lang="es-ES" alt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74842" y="5005627"/>
            <a:ext cx="2849854" cy="28836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6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49669" y="5005627"/>
            <a:ext cx="2099892" cy="28836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6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6D3D577-3C42-415D-8DC5-BF68983100F9}" type="slidenum">
              <a:rPr lang="es-ES" altLang="es-PE"/>
              <a:pPr>
                <a:defRPr/>
              </a:pPr>
              <a:t>‹Nº›</a:t>
            </a:fld>
            <a:endParaRPr lang="es-ES" alt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2" r:id="rId3"/>
    <p:sldLayoutId id="2147483654" r:id="rId4"/>
    <p:sldLayoutId id="2147483656" r:id="rId5"/>
    <p:sldLayoutId id="2147483655" r:id="rId6"/>
    <p:sldLayoutId id="2147483651" r:id="rId7"/>
    <p:sldLayoutId id="2147483650" r:id="rId8"/>
    <p:sldLayoutId id="2147483672" r:id="rId9"/>
    <p:sldLayoutId id="2147483674" r:id="rId10"/>
  </p:sldLayoutIdLst>
  <p:txStyles>
    <p:titleStyle>
      <a:lvl1pPr algn="ctr" defTabSz="480060" rtl="0" eaLnBrk="0" fontAlgn="base" hangingPunct="0">
        <a:spcBef>
          <a:spcPct val="0"/>
        </a:spcBef>
        <a:spcAft>
          <a:spcPct val="0"/>
        </a:spcAft>
        <a:defRPr sz="462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80060" rtl="0" eaLnBrk="0" fontAlgn="base" hangingPunct="0">
        <a:spcBef>
          <a:spcPct val="0"/>
        </a:spcBef>
        <a:spcAft>
          <a:spcPct val="0"/>
        </a:spcAft>
        <a:defRPr sz="462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80060" rtl="0" eaLnBrk="0" fontAlgn="base" hangingPunct="0">
        <a:spcBef>
          <a:spcPct val="0"/>
        </a:spcBef>
        <a:spcAft>
          <a:spcPct val="0"/>
        </a:spcAft>
        <a:defRPr sz="462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80060" rtl="0" eaLnBrk="0" fontAlgn="base" hangingPunct="0">
        <a:spcBef>
          <a:spcPct val="0"/>
        </a:spcBef>
        <a:spcAft>
          <a:spcPct val="0"/>
        </a:spcAft>
        <a:defRPr sz="462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80060" rtl="0" eaLnBrk="0" fontAlgn="base" hangingPunct="0">
        <a:spcBef>
          <a:spcPct val="0"/>
        </a:spcBef>
        <a:spcAft>
          <a:spcPct val="0"/>
        </a:spcAft>
        <a:defRPr sz="462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80060" algn="ctr" defTabSz="480060" rtl="0" fontAlgn="base">
        <a:spcBef>
          <a:spcPct val="0"/>
        </a:spcBef>
        <a:spcAft>
          <a:spcPct val="0"/>
        </a:spcAft>
        <a:defRPr sz="462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60120" algn="ctr" defTabSz="480060" rtl="0" fontAlgn="base">
        <a:spcBef>
          <a:spcPct val="0"/>
        </a:spcBef>
        <a:spcAft>
          <a:spcPct val="0"/>
        </a:spcAft>
        <a:defRPr sz="462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440180" algn="ctr" defTabSz="480060" rtl="0" fontAlgn="base">
        <a:spcBef>
          <a:spcPct val="0"/>
        </a:spcBef>
        <a:spcAft>
          <a:spcPct val="0"/>
        </a:spcAft>
        <a:defRPr sz="462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920240" algn="ctr" defTabSz="480060" rtl="0" fontAlgn="base">
        <a:spcBef>
          <a:spcPct val="0"/>
        </a:spcBef>
        <a:spcAft>
          <a:spcPct val="0"/>
        </a:spcAft>
        <a:defRPr sz="462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60045" indent="-360045" algn="l" defTabSz="48006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80098" indent="-300038" algn="l" defTabSz="48006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4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200150" indent="-240030" algn="l" defTabSz="48006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80210" indent="-240030" algn="l" defTabSz="48006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160270" indent="-240030" algn="l" defTabSz="48006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640330" indent="-240030" algn="l" defTabSz="48006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48006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48006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48006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218"/>
            <a:ext cx="8999538" cy="506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Imagen 1" descr="logo_minagr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900" y="1243151"/>
            <a:ext cx="1550366" cy="31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325" y="3983020"/>
            <a:ext cx="1499370" cy="33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" descr="Logotipo-ANA-Azul-5cm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872" y="1172855"/>
            <a:ext cx="855273" cy="35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ángulo 4"/>
          <p:cNvSpPr>
            <a:spLocks noChangeArrowheads="1"/>
          </p:cNvSpPr>
          <p:nvPr/>
        </p:nvSpPr>
        <p:spPr bwMode="auto">
          <a:xfrm>
            <a:off x="1102365" y="2099925"/>
            <a:ext cx="6844615" cy="83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s-PE" altLang="es-ES_tradnl" sz="2999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de los Recursos Hídricos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102367" y="3204677"/>
            <a:ext cx="6784816" cy="687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es-PE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DIRECCIÓN DE ADMINITRACIÓN DE RECURSOS </a:t>
            </a:r>
            <a:r>
              <a:rPr lang="es-PE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HÍDRICOS</a:t>
            </a:r>
          </a:p>
          <a:p>
            <a:pPr algn="ctr">
              <a:spcAft>
                <a:spcPts val="750"/>
              </a:spcAft>
            </a:pPr>
            <a:r>
              <a:rPr lang="es-PE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DARH</a:t>
            </a:r>
            <a:endParaRPr lang="es-PE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550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329276" y="37138"/>
            <a:ext cx="8159405" cy="4962854"/>
            <a:chOff x="178324" y="140961"/>
            <a:chExt cx="11850279" cy="6557019"/>
          </a:xfrm>
        </p:grpSpPr>
        <p:sp>
          <p:nvSpPr>
            <p:cNvPr id="44" name="1 Título"/>
            <p:cNvSpPr txBox="1">
              <a:spLocks/>
            </p:cNvSpPr>
            <p:nvPr/>
          </p:nvSpPr>
          <p:spPr>
            <a:xfrm>
              <a:off x="2301628" y="140961"/>
              <a:ext cx="7929039" cy="947568"/>
            </a:xfrm>
            <a:prstGeom prst="rect">
              <a:avLst/>
            </a:prstGeom>
          </p:spPr>
          <p:txBody>
            <a:bodyPr anchor="ctr"/>
            <a:lstStyle>
              <a:lvl1pPr algn="ctr" defTabSz="68580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tx1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defTabSz="914400">
                <a:defRPr/>
              </a:pPr>
              <a:r>
                <a:rPr lang="es-PE" sz="2200" b="1" dirty="0">
                  <a:solidFill>
                    <a:prstClr val="white"/>
                  </a:solidFill>
                  <a:ea typeface="+mn-ea"/>
                </a:rPr>
                <a:t>Casos aguas subterráneas</a:t>
              </a:r>
              <a:endParaRPr lang="es-PE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45" name="Rectángulo redondeado 2"/>
            <p:cNvSpPr/>
            <p:nvPr/>
          </p:nvSpPr>
          <p:spPr>
            <a:xfrm>
              <a:off x="229413" y="1523593"/>
              <a:ext cx="3542487" cy="140661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PE" sz="1200" b="1" dirty="0">
                  <a:solidFill>
                    <a:prstClr val="black"/>
                  </a:solidFill>
                </a:rPr>
                <a:t>Autorización de ejecución de estudios de disponibilidad hídrica subterránea </a:t>
              </a:r>
              <a:r>
                <a:rPr lang="es-PE" sz="1200" b="1" dirty="0">
                  <a:solidFill>
                    <a:srgbClr val="FF0000"/>
                  </a:solidFill>
                </a:rPr>
                <a:t>sin perforación</a:t>
              </a:r>
            </a:p>
            <a:p>
              <a:pPr>
                <a:defRPr/>
              </a:pPr>
              <a:r>
                <a:rPr lang="es-PE" sz="1100" dirty="0">
                  <a:solidFill>
                    <a:prstClr val="black"/>
                  </a:solidFill>
                </a:rPr>
                <a:t>(</a:t>
              </a:r>
              <a:r>
                <a:rPr lang="es-PE" sz="1100" dirty="0">
                  <a:solidFill>
                    <a:prstClr val="black"/>
                  </a:solidFill>
                  <a:latin typeface="Arial Narrow" pitchFamily="34" charset="0"/>
                </a:rPr>
                <a:t>con información hidrogeológica existente)</a:t>
              </a:r>
            </a:p>
            <a:p>
              <a:pPr>
                <a:defRPr/>
              </a:pPr>
              <a:r>
                <a:rPr lang="es-PE" sz="1100" b="1" dirty="0">
                  <a:solidFill>
                    <a:prstClr val="black"/>
                  </a:solidFill>
                  <a:latin typeface="Arial Narrow" pitchFamily="34" charset="0"/>
                </a:rPr>
                <a:t>Formato 04 </a:t>
              </a:r>
            </a:p>
          </p:txBody>
        </p:sp>
        <p:sp>
          <p:nvSpPr>
            <p:cNvPr id="46" name="Rectángulo redondeado 5"/>
            <p:cNvSpPr/>
            <p:nvPr/>
          </p:nvSpPr>
          <p:spPr>
            <a:xfrm>
              <a:off x="263703" y="3209611"/>
              <a:ext cx="3508197" cy="2922584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PE" sz="1200" b="1" dirty="0">
                  <a:solidFill>
                    <a:prstClr val="black"/>
                  </a:solidFill>
                </a:rPr>
                <a:t>Autorización de ejecución de estudios de disponibilidad hídrica subterránea </a:t>
              </a:r>
              <a:r>
                <a:rPr lang="es-PE" sz="1200" b="1" dirty="0">
                  <a:solidFill>
                    <a:srgbClr val="FF0000"/>
                  </a:solidFill>
                </a:rPr>
                <a:t>con pozo de exploración</a:t>
              </a:r>
            </a:p>
            <a:p>
              <a:pPr algn="ctr">
                <a:defRPr/>
              </a:pPr>
              <a:r>
                <a:rPr lang="es-PE" sz="1200" dirty="0">
                  <a:solidFill>
                    <a:prstClr val="black"/>
                  </a:solidFill>
                </a:rPr>
                <a:t>(sin </a:t>
              </a:r>
              <a:r>
                <a:rPr lang="es-PE" sz="1200" dirty="0">
                  <a:solidFill>
                    <a:prstClr val="black"/>
                  </a:solidFill>
                  <a:latin typeface="Arial Narrow" pitchFamily="34" charset="0"/>
                </a:rPr>
                <a:t>información hidrogeológica)</a:t>
              </a:r>
            </a:p>
            <a:p>
              <a:pPr algn="ctr">
                <a:defRPr/>
              </a:pPr>
              <a:endParaRPr lang="es-PE" sz="1200" b="1" dirty="0">
                <a:solidFill>
                  <a:srgbClr val="FF0000"/>
                </a:solidFill>
              </a:endParaRPr>
            </a:p>
            <a:p>
              <a:pPr>
                <a:defRPr/>
              </a:pPr>
              <a:r>
                <a:rPr lang="es-PE" sz="1200" b="1" dirty="0">
                  <a:solidFill>
                    <a:prstClr val="black"/>
                  </a:solidFill>
                  <a:latin typeface="Arial Narrow" pitchFamily="34" charset="0"/>
                </a:rPr>
                <a:t>Formato 05</a:t>
              </a:r>
            </a:p>
            <a:p>
              <a:pPr marL="92075" indent="-92075">
                <a:buFont typeface="Arial" panose="020B0604020202020204" pitchFamily="34" charset="0"/>
                <a:buChar char="•"/>
                <a:defRPr/>
              </a:pPr>
              <a:r>
                <a:rPr lang="es-PE" sz="1200" dirty="0">
                  <a:solidFill>
                    <a:srgbClr val="FF0000"/>
                  </a:solidFill>
                </a:rPr>
                <a:t>No especifica diámetro de tubo exploratorio</a:t>
              </a:r>
            </a:p>
            <a:p>
              <a:pPr marL="92075" indent="-92075">
                <a:buFont typeface="Arial" panose="020B0604020202020204" pitchFamily="34" charset="0"/>
                <a:buChar char="•"/>
                <a:defRPr/>
              </a:pPr>
              <a:r>
                <a:rPr lang="es-PE" sz="1200" dirty="0">
                  <a:solidFill>
                    <a:srgbClr val="FF0000"/>
                  </a:solidFill>
                </a:rPr>
                <a:t>Certificación ambiental/clasificación ambiental</a:t>
              </a:r>
            </a:p>
          </p:txBody>
        </p:sp>
        <p:sp>
          <p:nvSpPr>
            <p:cNvPr id="47" name="Rectángulo redondeado 6"/>
            <p:cNvSpPr/>
            <p:nvPr/>
          </p:nvSpPr>
          <p:spPr>
            <a:xfrm>
              <a:off x="4540847" y="1527166"/>
              <a:ext cx="3445934" cy="140661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PE" sz="1200" b="1" dirty="0">
                  <a:solidFill>
                    <a:prstClr val="black"/>
                  </a:solidFill>
                </a:rPr>
                <a:t>Acreditación de la disponibilidad</a:t>
              </a:r>
            </a:p>
            <a:p>
              <a:pPr>
                <a:defRPr/>
              </a:pPr>
              <a:r>
                <a:rPr lang="es-PE" sz="1100" dirty="0">
                  <a:solidFill>
                    <a:srgbClr val="FF0000"/>
                  </a:solidFill>
                </a:rPr>
                <a:t>Formato 8 (pozo tubular) - </a:t>
              </a:r>
              <a:r>
                <a:rPr lang="es-PE" sz="1100" b="1" dirty="0">
                  <a:solidFill>
                    <a:srgbClr val="FF0000"/>
                  </a:solidFill>
                </a:rPr>
                <a:t>IGA</a:t>
              </a:r>
            </a:p>
            <a:p>
              <a:pPr>
                <a:defRPr/>
              </a:pPr>
              <a:r>
                <a:rPr lang="es-PE" sz="1100" dirty="0">
                  <a:solidFill>
                    <a:prstClr val="black"/>
                  </a:solidFill>
                </a:rPr>
                <a:t>Formato 9 (Tubular, pequeños proyectos)</a:t>
              </a:r>
            </a:p>
            <a:p>
              <a:pPr>
                <a:defRPr/>
              </a:pPr>
              <a:r>
                <a:rPr lang="es-PE" sz="1100" dirty="0">
                  <a:solidFill>
                    <a:prstClr val="black"/>
                  </a:solidFill>
                </a:rPr>
                <a:t>Formato 10 (galerías filtrantes y TA)</a:t>
              </a:r>
            </a:p>
            <a:p>
              <a:pPr>
                <a:defRPr/>
              </a:pPr>
              <a:endParaRPr lang="es-PE" sz="1200" dirty="0">
                <a:solidFill>
                  <a:srgbClr val="8064A2">
                    <a:lumMod val="50000"/>
                  </a:srgbClr>
                </a:solidFill>
              </a:endParaRPr>
            </a:p>
          </p:txBody>
        </p:sp>
        <p:sp>
          <p:nvSpPr>
            <p:cNvPr id="48" name="Rectángulo redondeado 7"/>
            <p:cNvSpPr/>
            <p:nvPr/>
          </p:nvSpPr>
          <p:spPr>
            <a:xfrm>
              <a:off x="8319830" y="1523593"/>
              <a:ext cx="3708773" cy="140661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PE" sz="1200" b="1" dirty="0">
                  <a:solidFill>
                    <a:prstClr val="black"/>
                  </a:solidFill>
                </a:rPr>
                <a:t>Autorización ejecución de obra de Aprovechamiento Hídrico</a:t>
              </a:r>
            </a:p>
            <a:p>
              <a:pPr>
                <a:defRPr/>
              </a:pPr>
              <a:r>
                <a:rPr lang="es-PE" sz="1200" dirty="0">
                  <a:solidFill>
                    <a:prstClr val="black"/>
                  </a:solidFill>
                </a:rPr>
                <a:t>Formato 13 (pozo tubular)</a:t>
              </a:r>
            </a:p>
            <a:p>
              <a:pPr>
                <a:defRPr/>
              </a:pPr>
              <a:r>
                <a:rPr lang="es-PE" sz="1200" dirty="0">
                  <a:solidFill>
                    <a:prstClr val="black"/>
                  </a:solidFill>
                </a:rPr>
                <a:t>Formato 14 (pozo reemplazo)</a:t>
              </a:r>
            </a:p>
            <a:p>
              <a:pPr>
                <a:defRPr/>
              </a:pPr>
              <a:r>
                <a:rPr lang="es-PE" sz="1200" dirty="0">
                  <a:solidFill>
                    <a:prstClr val="black"/>
                  </a:solidFill>
                </a:rPr>
                <a:t>Formato 15 (galerías filtrantes y TA)</a:t>
              </a:r>
            </a:p>
          </p:txBody>
        </p:sp>
        <p:sp>
          <p:nvSpPr>
            <p:cNvPr id="49" name="Rectángulo redondeado 20"/>
            <p:cNvSpPr/>
            <p:nvPr/>
          </p:nvSpPr>
          <p:spPr>
            <a:xfrm>
              <a:off x="6801363" y="3953687"/>
              <a:ext cx="4267947" cy="863601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PE" sz="1600" b="1" u="sng" dirty="0">
                  <a:solidFill>
                    <a:prstClr val="black"/>
                  </a:solidFill>
                </a:rPr>
                <a:t>Licencia de uso de agua</a:t>
              </a:r>
            </a:p>
            <a:p>
              <a:pPr>
                <a:defRPr/>
              </a:pPr>
              <a:r>
                <a:rPr lang="es-PE" sz="1200" dirty="0">
                  <a:solidFill>
                    <a:prstClr val="black"/>
                  </a:solidFill>
                </a:rPr>
                <a:t>Formato 16 (pozo tubular)</a:t>
              </a:r>
            </a:p>
            <a:p>
              <a:pPr>
                <a:defRPr/>
              </a:pPr>
              <a:r>
                <a:rPr lang="es-PE" sz="1200" dirty="0">
                  <a:solidFill>
                    <a:prstClr val="black"/>
                  </a:solidFill>
                </a:rPr>
                <a:t>Formato 17 (galerías filtrantes y TA)</a:t>
              </a:r>
              <a:endParaRPr lang="es-PE" sz="1100" dirty="0">
                <a:solidFill>
                  <a:prstClr val="black"/>
                </a:solidFill>
              </a:endParaRPr>
            </a:p>
          </p:txBody>
        </p:sp>
        <p:sp>
          <p:nvSpPr>
            <p:cNvPr id="50" name="1 Título"/>
            <p:cNvSpPr txBox="1">
              <a:spLocks/>
            </p:cNvSpPr>
            <p:nvPr/>
          </p:nvSpPr>
          <p:spPr>
            <a:xfrm>
              <a:off x="178324" y="1100604"/>
              <a:ext cx="3644665" cy="463648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ctr" defTabSz="68580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tx1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algn="l" defTabSz="914400">
                <a:defRPr/>
              </a:pPr>
              <a:r>
                <a:rPr lang="es-PE" sz="1800" b="1" dirty="0">
                  <a:solidFill>
                    <a:srgbClr val="0070C0"/>
                  </a:solidFill>
                  <a:latin typeface="Arial Narrow" pitchFamily="34" charset="0"/>
                </a:rPr>
                <a:t>R.J. 007-2015-ANA</a:t>
              </a:r>
              <a:endParaRPr lang="es-PE" sz="1800" b="1" dirty="0">
                <a:solidFill>
                  <a:srgbClr val="0030A8"/>
                </a:solidFill>
                <a:ea typeface="+mn-ea"/>
              </a:endParaRPr>
            </a:p>
          </p:txBody>
        </p:sp>
        <p:cxnSp>
          <p:nvCxnSpPr>
            <p:cNvPr id="51" name="Conector angular 22"/>
            <p:cNvCxnSpPr>
              <a:stCxn id="45" idx="3"/>
              <a:endCxn id="47" idx="1"/>
            </p:cNvCxnSpPr>
            <p:nvPr/>
          </p:nvCxnSpPr>
          <p:spPr>
            <a:xfrm>
              <a:off x="3771900" y="2226899"/>
              <a:ext cx="768947" cy="3572"/>
            </a:xfrm>
            <a:prstGeom prst="bentConnector3">
              <a:avLst>
                <a:gd name="adj1" fmla="val 50000"/>
              </a:avLst>
            </a:prstGeom>
            <a:ln w="53975">
              <a:solidFill>
                <a:srgbClr val="E6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angular 22"/>
            <p:cNvCxnSpPr>
              <a:stCxn id="46" idx="3"/>
            </p:cNvCxnSpPr>
            <p:nvPr/>
          </p:nvCxnSpPr>
          <p:spPr>
            <a:xfrm flipV="1">
              <a:off x="3771900" y="2224427"/>
              <a:ext cx="303281" cy="2446476"/>
            </a:xfrm>
            <a:prstGeom prst="bentConnector2">
              <a:avLst/>
            </a:prstGeom>
            <a:ln w="53975">
              <a:solidFill>
                <a:srgbClr val="E6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angular 22"/>
            <p:cNvCxnSpPr>
              <a:stCxn id="47" idx="3"/>
              <a:endCxn id="48" idx="1"/>
            </p:cNvCxnSpPr>
            <p:nvPr/>
          </p:nvCxnSpPr>
          <p:spPr>
            <a:xfrm flipV="1">
              <a:off x="7986781" y="2226899"/>
              <a:ext cx="333049" cy="3572"/>
            </a:xfrm>
            <a:prstGeom prst="bentConnector3">
              <a:avLst>
                <a:gd name="adj1" fmla="val 50000"/>
              </a:avLst>
            </a:prstGeom>
            <a:ln w="53975">
              <a:solidFill>
                <a:srgbClr val="E6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angular 22"/>
            <p:cNvCxnSpPr>
              <a:cxnSpLocks/>
            </p:cNvCxnSpPr>
            <p:nvPr/>
          </p:nvCxnSpPr>
          <p:spPr>
            <a:xfrm rot="5400000">
              <a:off x="10037550" y="3434954"/>
              <a:ext cx="920323" cy="1"/>
            </a:xfrm>
            <a:prstGeom prst="bentConnector3">
              <a:avLst>
                <a:gd name="adj1" fmla="val 50000"/>
              </a:avLst>
            </a:prstGeom>
            <a:ln w="53975">
              <a:solidFill>
                <a:srgbClr val="E6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5" name="42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5975" y="4928114"/>
              <a:ext cx="2175386" cy="1769866"/>
            </a:xfrm>
            <a:prstGeom prst="rect">
              <a:avLst/>
            </a:prstGeom>
          </p:spPr>
        </p:pic>
        <p:pic>
          <p:nvPicPr>
            <p:cNvPr id="56" name="43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000" b="17334"/>
            <a:stretch/>
          </p:blipFill>
          <p:spPr>
            <a:xfrm>
              <a:off x="6801363" y="4934720"/>
              <a:ext cx="4363144" cy="1763258"/>
            </a:xfrm>
            <a:prstGeom prst="rect">
              <a:avLst/>
            </a:prstGeom>
          </p:spPr>
        </p:pic>
        <p:pic>
          <p:nvPicPr>
            <p:cNvPr id="57" name="Imagen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4215" y="4928114"/>
              <a:ext cx="1790191" cy="1769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" name="1 Título"/>
          <p:cNvSpPr txBox="1">
            <a:spLocks/>
          </p:cNvSpPr>
          <p:nvPr/>
        </p:nvSpPr>
        <p:spPr>
          <a:xfrm>
            <a:off x="238943" y="131040"/>
            <a:ext cx="8760595" cy="596645"/>
          </a:xfrm>
          <a:prstGeom prst="rect">
            <a:avLst/>
          </a:prstGeom>
        </p:spPr>
        <p:txBody>
          <a:bodyPr anchor="ctr"/>
          <a:lstStyle>
            <a:lvl1pPr algn="ctr" defTabSz="6858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 defTabSz="914400">
              <a:defRPr/>
            </a:pPr>
            <a:r>
              <a:rPr lang="es-PE" sz="1800" b="1" dirty="0" smtClean="0">
                <a:solidFill>
                  <a:srgbClr val="0070C0"/>
                </a:solidFill>
                <a:ea typeface="+mn-ea"/>
              </a:rPr>
              <a:t>Procedimiento </a:t>
            </a:r>
            <a:r>
              <a:rPr lang="es-PE" sz="1800" b="1" dirty="0">
                <a:solidFill>
                  <a:srgbClr val="0070C0"/>
                </a:solidFill>
                <a:ea typeface="+mn-ea"/>
              </a:rPr>
              <a:t>para obtener Licencia de uso de agua subterránea</a:t>
            </a:r>
            <a:endParaRPr lang="es-PE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350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01040" y="2377173"/>
            <a:ext cx="7635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altLang="es-PE" sz="2400" b="1" cap="all" dirty="0" smtClean="0">
                <a:solidFill>
                  <a:srgbClr val="0070C0"/>
                </a:solidFill>
              </a:rPr>
              <a:t>RESOLUCIÓN JEFATURAL Nº 058-2018-ANA</a:t>
            </a:r>
            <a:endParaRPr lang="es-PE" sz="2400" b="1" cap="al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070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4"/>
          <p:cNvSpPr>
            <a:spLocks noChangeArrowheads="1"/>
          </p:cNvSpPr>
          <p:nvPr/>
        </p:nvSpPr>
        <p:spPr bwMode="auto">
          <a:xfrm>
            <a:off x="463830" y="824771"/>
            <a:ext cx="5479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PE" altLang="es-PE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otham Bold" pitchFamily="1" charset="0"/>
              </a:rPr>
              <a:t>CRONOLOGÍA DEL PROCESO DE FORMALIZACIÓN DE ACCESO AL </a:t>
            </a:r>
            <a:endParaRPr lang="es-PE" altLang="es-PE" sz="1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Gotham Bold" pitchFamily="1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PE" altLang="es-PE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otham Bold" pitchFamily="1" charset="0"/>
              </a:rPr>
              <a:t>USO DEL </a:t>
            </a:r>
            <a:r>
              <a:rPr lang="es-PE" altLang="es-PE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otham Bold" pitchFamily="1" charset="0"/>
              </a:rPr>
              <a:t>AGUA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77403793"/>
              </p:ext>
            </p:extLst>
          </p:nvPr>
        </p:nvGraphicFramePr>
        <p:xfrm>
          <a:off x="538779" y="1266608"/>
          <a:ext cx="8181753" cy="3416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ángulo 4">
            <a:extLst>
              <a:ext uri="{FF2B5EF4-FFF2-40B4-BE49-F238E27FC236}">
                <a16:creationId xmlns:a16="http://schemas.microsoft.com/office/drawing/2014/main" id="{15804D04-B91C-49B0-853B-A163C6E3A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447" y="266680"/>
            <a:ext cx="7504474" cy="4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s-PE" altLang="es-PE" sz="2800" b="1" dirty="0" smtClean="0">
                <a:solidFill>
                  <a:srgbClr val="0070C0"/>
                </a:solidFill>
                <a:latin typeface="Gotham Bold" pitchFamily="1" charset="0"/>
              </a:rPr>
              <a:t>Formalización </a:t>
            </a:r>
            <a:r>
              <a:rPr lang="es-PE" altLang="es-PE" sz="2800" b="1" dirty="0">
                <a:solidFill>
                  <a:srgbClr val="0070C0"/>
                </a:solidFill>
                <a:latin typeface="Gotham Bold" pitchFamily="1" charset="0"/>
              </a:rPr>
              <a:t>del uso de agua</a:t>
            </a:r>
          </a:p>
        </p:txBody>
      </p:sp>
    </p:spTree>
    <p:extLst>
      <p:ext uri="{BB962C8B-B14F-4D97-AF65-F5344CB8AC3E}">
        <p14:creationId xmlns:p14="http://schemas.microsoft.com/office/powerpoint/2010/main" val="326368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2108" y="980182"/>
            <a:ext cx="4029392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>
                <a:latin typeface="Arial" panose="020B0604020202020204" pitchFamily="34" charset="0"/>
              </a:rPr>
              <a:t>DECRETO SUPREMO N°022-2016-VIVIENDA </a:t>
            </a:r>
            <a:r>
              <a:rPr lang="es-PE" sz="1050" b="1" dirty="0" smtClean="0">
                <a:latin typeface="Arial" panose="020B0604020202020204" pitchFamily="34" charset="0"/>
              </a:rPr>
              <a:t>(Reglamento de Acondicionamiento Territorial Y Desarrollo Urbano Sostenible)</a:t>
            </a:r>
            <a:endParaRPr lang="es-PE" sz="1050" dirty="0"/>
          </a:p>
        </p:txBody>
      </p:sp>
      <p:sp>
        <p:nvSpPr>
          <p:cNvPr id="3" name="Rectángulo 2"/>
          <p:cNvSpPr/>
          <p:nvPr/>
        </p:nvSpPr>
        <p:spPr>
          <a:xfrm>
            <a:off x="352108" y="2019777"/>
            <a:ext cx="3991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400" b="1" dirty="0">
                <a:latin typeface="Arial-BoldMT"/>
              </a:rPr>
              <a:t>Artículo 9.- Categorías y Rangos Jerárquicos </a:t>
            </a:r>
            <a:r>
              <a:rPr lang="es-PE" sz="1400" b="1" dirty="0" smtClean="0">
                <a:latin typeface="Arial-BoldMT"/>
              </a:rPr>
              <a:t>de los </a:t>
            </a:r>
            <a:r>
              <a:rPr lang="es-PE" sz="1400" b="1" dirty="0">
                <a:latin typeface="Arial-BoldMT"/>
              </a:rPr>
              <a:t>Centros Poblados del SINCEP</a:t>
            </a:r>
            <a:endParaRPr lang="es-PE" sz="1400" dirty="0"/>
          </a:p>
        </p:txBody>
      </p:sp>
      <p:sp>
        <p:nvSpPr>
          <p:cNvPr id="4" name="Rectángulo 3"/>
          <p:cNvSpPr/>
          <p:nvPr/>
        </p:nvSpPr>
        <p:spPr>
          <a:xfrm>
            <a:off x="420750" y="2771210"/>
            <a:ext cx="39607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pt-BR" sz="1400" dirty="0" smtClean="0">
                <a:latin typeface="ArialMT"/>
              </a:rPr>
              <a:t>Metrópoli </a:t>
            </a:r>
            <a:r>
              <a:rPr lang="pt-BR" sz="1400" dirty="0">
                <a:latin typeface="ArialMT"/>
              </a:rPr>
              <a:t>Nacional (1° Rango</a:t>
            </a:r>
            <a:r>
              <a:rPr lang="pt-BR" sz="1400" dirty="0" smtClean="0">
                <a:latin typeface="ArialMT"/>
              </a:rPr>
              <a:t>)</a:t>
            </a:r>
          </a:p>
          <a:p>
            <a:pPr marL="342900" indent="-342900">
              <a:buAutoNum type="arabicPeriod"/>
            </a:pPr>
            <a:r>
              <a:rPr lang="es-PE" sz="1400" dirty="0"/>
              <a:t>Metrópoli Regional (2° Rango</a:t>
            </a:r>
            <a:r>
              <a:rPr lang="es-PE" sz="1400" dirty="0" smtClean="0"/>
              <a:t>)</a:t>
            </a:r>
          </a:p>
          <a:p>
            <a:pPr marL="342900" indent="-342900">
              <a:buAutoNum type="arabicPeriod"/>
            </a:pPr>
            <a:r>
              <a:rPr lang="es-PE" sz="1400" dirty="0" smtClean="0"/>
              <a:t>Ciudad (&gt; 5000 habitantes)</a:t>
            </a:r>
          </a:p>
          <a:p>
            <a:pPr marL="342900" indent="-342900">
              <a:buAutoNum type="arabicPeriod"/>
            </a:pPr>
            <a:r>
              <a:rPr lang="es-PE" sz="1400" dirty="0"/>
              <a:t>Villa (9° Rango</a:t>
            </a:r>
            <a:r>
              <a:rPr lang="es-PE" sz="1400" dirty="0" smtClean="0"/>
              <a:t>) – 2501 - 5000</a:t>
            </a:r>
          </a:p>
          <a:p>
            <a:pPr marL="342900" indent="-342900">
              <a:buAutoNum type="arabicPeriod"/>
            </a:pPr>
            <a:r>
              <a:rPr lang="es-PE" sz="1400" dirty="0" smtClean="0"/>
              <a:t>Pueblo – 1001 - 2500</a:t>
            </a:r>
          </a:p>
          <a:p>
            <a:pPr marL="342900" indent="-342900">
              <a:buAutoNum type="arabicPeriod"/>
            </a:pPr>
            <a:r>
              <a:rPr lang="es-PE" sz="1400" dirty="0" smtClean="0"/>
              <a:t>Caserío – 500 - 1000</a:t>
            </a:r>
            <a:endParaRPr lang="es-PE" sz="1400" dirty="0"/>
          </a:p>
        </p:txBody>
      </p:sp>
      <p:sp>
        <p:nvSpPr>
          <p:cNvPr id="5" name="Rectángulo 4"/>
          <p:cNvSpPr/>
          <p:nvPr/>
        </p:nvSpPr>
        <p:spPr>
          <a:xfrm>
            <a:off x="4602479" y="2019777"/>
            <a:ext cx="4079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400" b="1" dirty="0">
                <a:latin typeface="Arial-BoldMT"/>
              </a:rPr>
              <a:t>Artículo 11.- Prestadores de servicios de</a:t>
            </a:r>
          </a:p>
          <a:p>
            <a:pPr algn="just"/>
            <a:r>
              <a:rPr lang="es-PE" sz="1400" b="1" dirty="0">
                <a:latin typeface="Arial-BoldMT"/>
              </a:rPr>
              <a:t>saneamiento</a:t>
            </a:r>
            <a:endParaRPr lang="es-PE" sz="1400" dirty="0"/>
          </a:p>
        </p:txBody>
      </p:sp>
      <p:sp>
        <p:nvSpPr>
          <p:cNvPr id="6" name="Rectángulo 5"/>
          <p:cNvSpPr/>
          <p:nvPr/>
        </p:nvSpPr>
        <p:spPr>
          <a:xfrm>
            <a:off x="4602480" y="2436793"/>
            <a:ext cx="407981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>
              <a:buFont typeface="+mj-lt"/>
              <a:buAutoNum type="arabicPeriod"/>
            </a:pPr>
            <a:r>
              <a:rPr lang="es-PE" sz="1400" dirty="0" smtClean="0">
                <a:latin typeface="ArialMT"/>
              </a:rPr>
              <a:t>Empresas </a:t>
            </a:r>
            <a:r>
              <a:rPr lang="es-PE" sz="1400" dirty="0">
                <a:latin typeface="ArialMT"/>
              </a:rPr>
              <a:t>prestadoras de servicios de </a:t>
            </a:r>
            <a:r>
              <a:rPr lang="es-PE" sz="1400" dirty="0" smtClean="0">
                <a:latin typeface="ArialMT"/>
              </a:rPr>
              <a:t>saneamiento públicas </a:t>
            </a:r>
            <a:r>
              <a:rPr lang="es-PE" sz="1400" dirty="0">
                <a:latin typeface="ArialMT"/>
              </a:rPr>
              <a:t>de accionariado </a:t>
            </a:r>
            <a:r>
              <a:rPr lang="es-PE" sz="1400" dirty="0" smtClean="0">
                <a:latin typeface="ArialMT"/>
              </a:rPr>
              <a:t>estatal.</a:t>
            </a:r>
          </a:p>
          <a:p>
            <a:pPr marL="182563" indent="-182563" algn="just">
              <a:buFont typeface="+mj-lt"/>
              <a:buAutoNum type="arabicPeriod"/>
            </a:pPr>
            <a:r>
              <a:rPr lang="es-PE" sz="1400" dirty="0"/>
              <a:t>Empresas prestadoras de servicios de </a:t>
            </a:r>
            <a:r>
              <a:rPr lang="es-PE" sz="1400" dirty="0" smtClean="0"/>
              <a:t>saneamiento públicas </a:t>
            </a:r>
            <a:r>
              <a:rPr lang="es-PE" sz="1400" dirty="0"/>
              <a:t>de accionariado </a:t>
            </a:r>
            <a:r>
              <a:rPr lang="es-PE" sz="1400" dirty="0" smtClean="0"/>
              <a:t>municipal.</a:t>
            </a:r>
          </a:p>
          <a:p>
            <a:pPr marL="182563" indent="-182563" algn="just">
              <a:buFont typeface="+mj-lt"/>
              <a:buAutoNum type="arabicPeriod"/>
            </a:pPr>
            <a:r>
              <a:rPr lang="es-PE" sz="1400" dirty="0"/>
              <a:t>Empresas prestadoras de servicios de </a:t>
            </a:r>
            <a:r>
              <a:rPr lang="es-PE" sz="1400" dirty="0" smtClean="0"/>
              <a:t>saneamiento Privadas.</a:t>
            </a:r>
          </a:p>
          <a:p>
            <a:pPr marL="182563" indent="-182563" algn="just">
              <a:buFont typeface="+mj-lt"/>
              <a:buAutoNum type="arabicPeriod"/>
            </a:pPr>
            <a:r>
              <a:rPr lang="es-PE" sz="1400" dirty="0"/>
              <a:t>Empresas prestadoras de servicios de </a:t>
            </a:r>
            <a:r>
              <a:rPr lang="es-PE" sz="1400" dirty="0" smtClean="0"/>
              <a:t>saneamiento mixtas.</a:t>
            </a:r>
          </a:p>
          <a:p>
            <a:pPr marL="182563" indent="-182563" algn="just">
              <a:buFont typeface="+mj-lt"/>
              <a:buAutoNum type="arabicPeriod"/>
            </a:pPr>
            <a:r>
              <a:rPr lang="es-PE" sz="1400" dirty="0"/>
              <a:t>Unidades de Gestión </a:t>
            </a:r>
            <a:r>
              <a:rPr lang="es-PE" sz="1400" dirty="0" smtClean="0"/>
              <a:t>Municipal.</a:t>
            </a:r>
          </a:p>
          <a:p>
            <a:pPr marL="182563" indent="-182563" algn="just">
              <a:buFont typeface="+mj-lt"/>
              <a:buAutoNum type="arabicPeriod"/>
            </a:pPr>
            <a:r>
              <a:rPr lang="es-PE" sz="1400" dirty="0"/>
              <a:t>Operadores </a:t>
            </a:r>
            <a:r>
              <a:rPr lang="es-PE" sz="1400" dirty="0" smtClean="0"/>
              <a:t>Especializados.</a:t>
            </a:r>
          </a:p>
          <a:p>
            <a:pPr marL="182563" indent="-182563" algn="just">
              <a:buFont typeface="+mj-lt"/>
              <a:buAutoNum type="arabicPeriod"/>
            </a:pPr>
            <a:r>
              <a:rPr lang="es-PE" sz="1400" dirty="0"/>
              <a:t>Organizaciones </a:t>
            </a:r>
            <a:r>
              <a:rPr lang="es-PE" sz="1400" dirty="0" smtClean="0"/>
              <a:t>Comunales.</a:t>
            </a:r>
            <a:endParaRPr lang="es-PE" sz="1400" dirty="0"/>
          </a:p>
        </p:txBody>
      </p:sp>
      <p:sp>
        <p:nvSpPr>
          <p:cNvPr id="7" name="Rectángulo 6"/>
          <p:cNvSpPr/>
          <p:nvPr/>
        </p:nvSpPr>
        <p:spPr>
          <a:xfrm>
            <a:off x="4500563" y="980182"/>
            <a:ext cx="41817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b="1" dirty="0">
                <a:latin typeface="Arial-BoldMT"/>
              </a:rPr>
              <a:t>DECRETO </a:t>
            </a:r>
            <a:r>
              <a:rPr lang="es-PE" b="1" dirty="0" smtClean="0">
                <a:latin typeface="Arial-BoldMT"/>
              </a:rPr>
              <a:t>SUPREMO N°019-2017-VIVIENDA </a:t>
            </a:r>
            <a:r>
              <a:rPr lang="es-PE" sz="1100" b="1" dirty="0" smtClean="0">
                <a:latin typeface="Arial-BoldMT"/>
              </a:rPr>
              <a:t>(</a:t>
            </a:r>
            <a:r>
              <a:rPr lang="es-PE" sz="1100" b="1" dirty="0">
                <a:latin typeface="Arial-BoldMT"/>
              </a:rPr>
              <a:t>Reglamento del Decreto Legislativo </a:t>
            </a:r>
            <a:r>
              <a:rPr lang="es-PE" sz="1100" b="1" dirty="0" smtClean="0">
                <a:latin typeface="Arial-BoldMT"/>
              </a:rPr>
              <a:t>N°1280</a:t>
            </a:r>
            <a:r>
              <a:rPr lang="es-PE" sz="1100" b="1" dirty="0">
                <a:latin typeface="Arial-BoldMT"/>
              </a:rPr>
              <a:t>, Decreto Legislativo que aprueba </a:t>
            </a:r>
            <a:r>
              <a:rPr lang="es-PE" sz="1100" b="1" dirty="0" smtClean="0">
                <a:latin typeface="Arial-BoldMT"/>
              </a:rPr>
              <a:t>la Ley </a:t>
            </a:r>
            <a:r>
              <a:rPr lang="es-PE" sz="1100" b="1" dirty="0">
                <a:latin typeface="Arial-BoldMT"/>
              </a:rPr>
              <a:t>Marco de la Gestión y Prestación de </a:t>
            </a:r>
            <a:r>
              <a:rPr lang="es-PE" sz="1100" b="1" dirty="0" smtClean="0">
                <a:latin typeface="Arial-BoldMT"/>
              </a:rPr>
              <a:t>los Servicios </a:t>
            </a:r>
            <a:r>
              <a:rPr lang="es-PE" sz="1100" b="1" dirty="0">
                <a:latin typeface="Arial-BoldMT"/>
              </a:rPr>
              <a:t>de </a:t>
            </a:r>
            <a:r>
              <a:rPr lang="es-PE" sz="1100" b="1" dirty="0" smtClean="0">
                <a:latin typeface="Arial-BoldMT"/>
              </a:rPr>
              <a:t>Saneamiento)</a:t>
            </a:r>
            <a:endParaRPr lang="es-PE" sz="1100" dirty="0"/>
          </a:p>
        </p:txBody>
      </p:sp>
      <p:sp>
        <p:nvSpPr>
          <p:cNvPr id="8" name="Rectángulo 7"/>
          <p:cNvSpPr/>
          <p:nvPr/>
        </p:nvSpPr>
        <p:spPr>
          <a:xfrm>
            <a:off x="428370" y="3474720"/>
            <a:ext cx="3915390" cy="658625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9" name="Rectángulo 8"/>
          <p:cNvSpPr/>
          <p:nvPr/>
        </p:nvSpPr>
        <p:spPr>
          <a:xfrm>
            <a:off x="4496160" y="4179065"/>
            <a:ext cx="4186132" cy="658625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98954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02628" y="1067456"/>
            <a:ext cx="77860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600" dirty="0"/>
              <a:t>Prestadoras de Servicios de Saneamiento (PSS) que suministran agua con fines poblacionales a centros poblados urbanos o rurales de clasificación: Villa, Pueblo y Caserío conforme a la categorización establecida en el articulo 9 º del Decreto Supremo N º </a:t>
            </a:r>
            <a:r>
              <a:rPr lang="es-PE" sz="1600" dirty="0" smtClean="0"/>
              <a:t>022-2016-VIVIENDA.</a:t>
            </a:r>
            <a:endParaRPr lang="es-PE" sz="1600" dirty="0"/>
          </a:p>
        </p:txBody>
      </p:sp>
      <p:sp>
        <p:nvSpPr>
          <p:cNvPr id="3" name="Rectángulo 2"/>
          <p:cNvSpPr/>
          <p:nvPr/>
        </p:nvSpPr>
        <p:spPr>
          <a:xfrm>
            <a:off x="702628" y="587812"/>
            <a:ext cx="336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/>
              <a:t>Artículo 3 º .- De los beneficiarios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02628" y="2144674"/>
            <a:ext cx="7907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/>
              <a:t>Artículo 4 ° .- Etapas para la Formalización del Uso del Agua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02628" y="2512370"/>
            <a:ext cx="79079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lphaLcParenR"/>
            </a:pPr>
            <a:r>
              <a:rPr lang="es-PE" sz="1600" dirty="0" smtClean="0"/>
              <a:t>Difusión </a:t>
            </a:r>
            <a:r>
              <a:rPr lang="es-PE" sz="1600" dirty="0"/>
              <a:t>y sensibilización a los representantes de la OUA o </a:t>
            </a:r>
            <a:r>
              <a:rPr lang="es-PE" sz="1600" dirty="0" smtClean="0"/>
              <a:t>PSS</a:t>
            </a:r>
          </a:p>
          <a:p>
            <a:pPr marL="342900" indent="-342900" algn="just">
              <a:buAutoNum type="alphaLcParenR"/>
            </a:pPr>
            <a:r>
              <a:rPr lang="es-PE" sz="1600" dirty="0" smtClean="0"/>
              <a:t>Suscripción </a:t>
            </a:r>
            <a:r>
              <a:rPr lang="es-PE" sz="1600" dirty="0"/>
              <a:t>de la "Declaración Jurada para Formalización" por parte del </a:t>
            </a:r>
            <a:r>
              <a:rPr lang="es-PE" sz="1600" dirty="0" smtClean="0"/>
              <a:t>representante de </a:t>
            </a:r>
            <a:r>
              <a:rPr lang="es-PE" sz="1600" dirty="0"/>
              <a:t>la OUA o PSS, según Formato Anexo 1, que forma parte integrante de la </a:t>
            </a:r>
            <a:r>
              <a:rPr lang="es-PE" sz="1600" dirty="0" smtClean="0"/>
              <a:t>presente resolución</a:t>
            </a:r>
            <a:r>
              <a:rPr lang="es-PE" sz="1600" dirty="0"/>
              <a:t>.</a:t>
            </a:r>
          </a:p>
          <a:p>
            <a:pPr marL="342900" indent="-342900" algn="just">
              <a:buAutoNum type="alphaLcParenR"/>
            </a:pPr>
            <a:r>
              <a:rPr lang="es-PE" sz="1600" dirty="0" smtClean="0"/>
              <a:t>Verificación </a:t>
            </a:r>
            <a:r>
              <a:rPr lang="es-PE" sz="1600" dirty="0"/>
              <a:t>de campo para corroborar el punto de captación, estructura de conducción</a:t>
            </a:r>
            <a:r>
              <a:rPr lang="es-PE" sz="1600" dirty="0" smtClean="0"/>
              <a:t>, la </a:t>
            </a:r>
            <a:r>
              <a:rPr lang="es-PE" sz="1600" dirty="0"/>
              <a:t>demanda de agua requerida y el perímetro del bloque de riego cuando corresponda.</a:t>
            </a:r>
          </a:p>
          <a:p>
            <a:pPr marL="342900" indent="-342900" algn="just">
              <a:buAutoNum type="alphaLcParenR"/>
            </a:pPr>
            <a:r>
              <a:rPr lang="es-PE" sz="1600" dirty="0" smtClean="0"/>
              <a:t>Publicación </a:t>
            </a:r>
            <a:r>
              <a:rPr lang="es-PE" sz="1600" dirty="0"/>
              <a:t>en el local de la OUA o PSS beneficiaria, del informe preliminar </a:t>
            </a:r>
            <a:r>
              <a:rPr lang="es-PE" sz="1600" dirty="0" smtClean="0"/>
              <a:t>otorgando diez (10) </a:t>
            </a:r>
            <a:r>
              <a:rPr lang="es-PE" sz="1600" dirty="0"/>
              <a:t>días para recibir observaciones de ser el caso.</a:t>
            </a:r>
          </a:p>
          <a:p>
            <a:pPr marL="342900" indent="-342900" algn="just">
              <a:buAutoNum type="alphaLcParenR"/>
            </a:pPr>
            <a:r>
              <a:rPr lang="es-PE" sz="1600" dirty="0" smtClean="0"/>
              <a:t>Informe </a:t>
            </a:r>
            <a:r>
              <a:rPr lang="es-PE" sz="1600" dirty="0"/>
              <a:t>de formalización</a:t>
            </a:r>
          </a:p>
          <a:p>
            <a:pPr marL="342900" indent="-342900" algn="just">
              <a:buAutoNum type="alphaLcParenR"/>
            </a:pPr>
            <a:r>
              <a:rPr lang="es-PE" sz="1600" dirty="0" smtClean="0"/>
              <a:t>Otorgamiento </a:t>
            </a:r>
            <a:r>
              <a:rPr lang="es-PE" sz="1600" dirty="0"/>
              <a:t>de la licencia de uso de agua</a:t>
            </a:r>
          </a:p>
        </p:txBody>
      </p:sp>
    </p:spTree>
    <p:extLst>
      <p:ext uri="{BB962C8B-B14F-4D97-AF65-F5344CB8AC3E}">
        <p14:creationId xmlns:p14="http://schemas.microsoft.com/office/powerpoint/2010/main" val="1829326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01040" y="2377173"/>
            <a:ext cx="7635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altLang="es-PE" sz="2400" b="1" cap="all" dirty="0" smtClean="0">
                <a:solidFill>
                  <a:srgbClr val="0070C0"/>
                </a:solidFill>
              </a:rPr>
              <a:t>DECRETO SUPREMO Nº 022-2016-MINAGRI</a:t>
            </a:r>
            <a:endParaRPr lang="es-PE" sz="2400" b="1" cap="al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529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22079" y="1480996"/>
            <a:ext cx="134363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500" dirty="0">
                <a:solidFill>
                  <a:prstClr val="black"/>
                </a:solidFill>
              </a:rPr>
              <a:t>Acreditación  </a:t>
            </a:r>
          </a:p>
          <a:p>
            <a:r>
              <a:rPr lang="es-PE" sz="1500" dirty="0">
                <a:solidFill>
                  <a:prstClr val="black"/>
                </a:solidFill>
              </a:rPr>
              <a:t>Disponibilidad </a:t>
            </a:r>
          </a:p>
          <a:p>
            <a:r>
              <a:rPr lang="es-PE" sz="1500" dirty="0">
                <a:solidFill>
                  <a:prstClr val="black"/>
                </a:solidFill>
              </a:rPr>
              <a:t>Hídrica (-)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591541" y="981656"/>
            <a:ext cx="1928206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PE" sz="15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</a:rPr>
              <a:t>Actuaciones ALA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784360" y="1100402"/>
            <a:ext cx="25075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5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Actuaciones Administrado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893840" y="1371471"/>
            <a:ext cx="36194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PE" sz="1500" dirty="0">
                <a:solidFill>
                  <a:prstClr val="black"/>
                </a:solidFill>
              </a:rPr>
              <a:t>Opinión del CRHC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PE" sz="1500" dirty="0">
                <a:solidFill>
                  <a:prstClr val="black"/>
                </a:solidFill>
              </a:rPr>
              <a:t>Evaluación técnica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PE" sz="1500" dirty="0">
                <a:solidFill>
                  <a:srgbClr val="1F497D"/>
                </a:solidFill>
              </a:rPr>
              <a:t>Verificación de campo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PE" sz="1500" b="1" u="sng" dirty="0">
                <a:solidFill>
                  <a:srgbClr val="1F497D"/>
                </a:solidFill>
              </a:rPr>
              <a:t>Revisión o Producción de información 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04504" y="2776889"/>
            <a:ext cx="117371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500" dirty="0">
                <a:solidFill>
                  <a:prstClr val="black"/>
                </a:solidFill>
              </a:rPr>
              <a:t>Autorización</a:t>
            </a:r>
          </a:p>
          <a:p>
            <a:r>
              <a:rPr lang="es-PE" sz="1500" dirty="0">
                <a:solidFill>
                  <a:prstClr val="black"/>
                </a:solidFill>
              </a:rPr>
              <a:t>Ejecución de</a:t>
            </a:r>
          </a:p>
          <a:p>
            <a:r>
              <a:rPr lang="es-PE" sz="1500" dirty="0">
                <a:solidFill>
                  <a:prstClr val="black"/>
                </a:solidFill>
              </a:rPr>
              <a:t>Obras(+)  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874282" y="2632128"/>
            <a:ext cx="36390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PE" sz="1500" dirty="0">
                <a:solidFill>
                  <a:prstClr val="black"/>
                </a:solidFill>
              </a:rPr>
              <a:t>Automático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PE" sz="1500" dirty="0">
                <a:solidFill>
                  <a:srgbClr val="1F497D"/>
                </a:solidFill>
              </a:rPr>
              <a:t>Proyectos incluidos en el SEIA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PE" sz="1500" dirty="0">
                <a:solidFill>
                  <a:prstClr val="black"/>
                </a:solidFill>
              </a:rPr>
              <a:t>Previa evaluación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PE" sz="1500" b="1" u="sng" dirty="0">
                <a:solidFill>
                  <a:srgbClr val="1F497D"/>
                </a:solidFill>
              </a:rPr>
              <a:t>Proyectos No incluidos en el SEIA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PE" sz="1500" dirty="0">
                <a:solidFill>
                  <a:prstClr val="black"/>
                </a:solidFill>
              </a:rPr>
              <a:t>No es requisito la autorización sectorial </a:t>
            </a:r>
          </a:p>
          <a:p>
            <a:r>
              <a:rPr lang="es-PE" sz="1500" dirty="0">
                <a:solidFill>
                  <a:prstClr val="black"/>
                </a:solidFill>
              </a:rPr>
              <a:t>     para el desarrollo de la actividad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10158" y="4381935"/>
            <a:ext cx="1120046" cy="328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500" dirty="0">
                <a:solidFill>
                  <a:prstClr val="black"/>
                </a:solidFill>
              </a:rPr>
              <a:t>Licencia (-) 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854003" y="4332858"/>
            <a:ext cx="45607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PE" sz="1500" dirty="0">
                <a:solidFill>
                  <a:prstClr val="black"/>
                </a:solidFill>
              </a:rPr>
              <a:t>Verificación de campo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PE" sz="1500" b="1" u="sng" dirty="0">
                <a:solidFill>
                  <a:srgbClr val="1F497D"/>
                </a:solidFill>
              </a:rPr>
              <a:t>Resultado-prueba de bombeo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713066" y="1546084"/>
            <a:ext cx="26501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PE" sz="1500" dirty="0">
                <a:solidFill>
                  <a:prstClr val="black"/>
                </a:solidFill>
              </a:rPr>
              <a:t>Solicitud según formato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PE" sz="1500" dirty="0">
                <a:solidFill>
                  <a:prstClr val="black"/>
                </a:solidFill>
              </a:rPr>
              <a:t>Pago por inspección ocular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819973" y="2959935"/>
            <a:ext cx="2598238" cy="328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PE" sz="1500" dirty="0">
                <a:solidFill>
                  <a:prstClr val="black"/>
                </a:solidFill>
              </a:rPr>
              <a:t>Solicitud según formato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842471" y="4260617"/>
            <a:ext cx="26501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PE" sz="1500" dirty="0">
                <a:solidFill>
                  <a:prstClr val="black"/>
                </a:solidFill>
              </a:rPr>
              <a:t>Solicitud según formato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PE" sz="1500" dirty="0">
                <a:solidFill>
                  <a:prstClr val="black"/>
                </a:solidFill>
              </a:rPr>
              <a:t>Pago por inspección ocular</a:t>
            </a:r>
          </a:p>
        </p:txBody>
      </p:sp>
      <p:cxnSp>
        <p:nvCxnSpPr>
          <p:cNvPr id="14" name="Conector recto 13"/>
          <p:cNvCxnSpPr/>
          <p:nvPr/>
        </p:nvCxnSpPr>
        <p:spPr>
          <a:xfrm>
            <a:off x="380227" y="2436180"/>
            <a:ext cx="8041287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422079" y="4260617"/>
            <a:ext cx="8041287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5200791" y="75477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5425928" y="881853"/>
            <a:ext cx="48415" cy="415616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1854003" y="881853"/>
            <a:ext cx="0" cy="431680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424382" y="1047204"/>
            <a:ext cx="1349618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s-PE" sz="15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</a:rPr>
              <a:t>Procedimiento </a:t>
            </a:r>
          </a:p>
        </p:txBody>
      </p:sp>
      <p:sp>
        <p:nvSpPr>
          <p:cNvPr id="20" name="3 Rectángulo"/>
          <p:cNvSpPr/>
          <p:nvPr/>
        </p:nvSpPr>
        <p:spPr bwMode="auto">
          <a:xfrm>
            <a:off x="283334" y="599638"/>
            <a:ext cx="5752846" cy="377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/>
              </a:buClr>
              <a:buSzPct val="80000"/>
              <a:defRPr/>
            </a:pPr>
            <a:r>
              <a:rPr lang="es-PE" sz="1772" b="1" dirty="0" smtClean="0">
                <a:solidFill>
                  <a:srgbClr val="0070C0"/>
                </a:solidFill>
              </a:rPr>
              <a:t>Procedimiento </a:t>
            </a:r>
            <a:r>
              <a:rPr lang="es-PE" sz="1772" b="1" dirty="0">
                <a:solidFill>
                  <a:srgbClr val="0070C0"/>
                </a:solidFill>
              </a:rPr>
              <a:t>seguido por el ALA</a:t>
            </a:r>
          </a:p>
          <a:p>
            <a:pPr algn="ctr">
              <a:buClr>
                <a:prstClr val="black"/>
              </a:buClr>
              <a:buSzPct val="80000"/>
              <a:defRPr/>
            </a:pPr>
            <a:r>
              <a:rPr lang="es-PE" sz="1772" b="1" dirty="0">
                <a:solidFill>
                  <a:srgbClr val="0070C0"/>
                </a:solidFill>
              </a:rPr>
              <a:t>Proyectos de inversión pública de saneamiento y </a:t>
            </a:r>
            <a:r>
              <a:rPr lang="es-PE" sz="1772" b="1" dirty="0" smtClean="0">
                <a:solidFill>
                  <a:srgbClr val="0070C0"/>
                </a:solidFill>
              </a:rPr>
              <a:t>agrarios</a:t>
            </a:r>
          </a:p>
          <a:p>
            <a:pPr algn="ctr">
              <a:buClr>
                <a:prstClr val="black"/>
              </a:buClr>
              <a:buSzPct val="80000"/>
              <a:defRPr/>
            </a:pPr>
            <a:r>
              <a:rPr lang="es-PE" sz="1400" b="1" dirty="0" smtClean="0">
                <a:solidFill>
                  <a:srgbClr val="0070C0"/>
                </a:solidFill>
              </a:rPr>
              <a:t>Decreto Supremo Nº 022-2016-MINAGRI</a:t>
            </a:r>
            <a:r>
              <a:rPr lang="es-PE" sz="1772" b="1" dirty="0">
                <a:solidFill>
                  <a:srgbClr val="0070C0"/>
                </a:solidFill>
              </a:rPr>
              <a:t/>
            </a:r>
            <a:br>
              <a:rPr lang="es-PE" sz="1772" b="1" dirty="0">
                <a:solidFill>
                  <a:srgbClr val="0070C0"/>
                </a:solidFill>
              </a:rPr>
            </a:br>
            <a:endParaRPr lang="es-PE" sz="1772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94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B45DF0B-7421-474D-83E0-E1629561F3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984"/>
          <a:stretch/>
        </p:blipFill>
        <p:spPr>
          <a:xfrm>
            <a:off x="1268544" y="810349"/>
            <a:ext cx="3226435" cy="3535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3DCE6AC-B1A9-4B4E-ADBA-DA3757ECF5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015"/>
          <a:stretch/>
        </p:blipFill>
        <p:spPr>
          <a:xfrm>
            <a:off x="4494979" y="810349"/>
            <a:ext cx="2746734" cy="3535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ángulo 1"/>
          <p:cNvSpPr/>
          <p:nvPr/>
        </p:nvSpPr>
        <p:spPr>
          <a:xfrm>
            <a:off x="1094824" y="4345770"/>
            <a:ext cx="7483692" cy="672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ES" sz="1575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Herramienta informática diseñada para apoyar la gestión en la administración de los Recursos Hídricos. </a:t>
            </a:r>
            <a:endParaRPr lang="es-PE" sz="1575" dirty="0"/>
          </a:p>
        </p:txBody>
      </p:sp>
    </p:spTree>
    <p:extLst>
      <p:ext uri="{BB962C8B-B14F-4D97-AF65-F5344CB8AC3E}">
        <p14:creationId xmlns:p14="http://schemas.microsoft.com/office/powerpoint/2010/main" val="332770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831"/>
            <a:ext cx="8982635" cy="505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Imagen 1" descr="logo_minagr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973" y="2526795"/>
            <a:ext cx="1947798" cy="39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579" y="2526795"/>
            <a:ext cx="1753018" cy="39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Imagen 1" descr="logo-ANA-alta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177" y="2406705"/>
            <a:ext cx="1134996" cy="63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837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4">
            <a:extLst>
              <a:ext uri="{FF2B5EF4-FFF2-40B4-BE49-F238E27FC236}">
                <a16:creationId xmlns:a16="http://schemas.microsoft.com/office/drawing/2014/main" id="{B451B642-76B0-4DB9-92CD-1AFD4C271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310" y="1310775"/>
            <a:ext cx="5762536" cy="21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269875" indent="-269875"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PE" altLang="es-PE" sz="1900" dirty="0">
                <a:solidFill>
                  <a:srgbClr val="0070C0"/>
                </a:solidFill>
              </a:rPr>
              <a:t>I.- </a:t>
            </a:r>
            <a:r>
              <a:rPr lang="es-PE" altLang="es-PE" sz="1900" dirty="0" smtClean="0">
                <a:solidFill>
                  <a:srgbClr val="0070C0"/>
                </a:solidFill>
              </a:rPr>
              <a:t>Información General</a:t>
            </a:r>
            <a:endParaRPr lang="es-PE" altLang="es-PE" sz="1900" dirty="0">
              <a:solidFill>
                <a:srgbClr val="0070C0"/>
              </a:solidFill>
            </a:endParaRPr>
          </a:p>
          <a:p>
            <a:pPr marL="269875" indent="-269875"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PE" altLang="es-PE" sz="1900" dirty="0">
              <a:solidFill>
                <a:srgbClr val="0070C0"/>
              </a:solidFill>
            </a:endParaRPr>
          </a:p>
          <a:p>
            <a:pPr marL="269875" indent="-269875"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PE" altLang="es-PE" sz="1900" dirty="0">
                <a:solidFill>
                  <a:srgbClr val="0070C0"/>
                </a:solidFill>
              </a:rPr>
              <a:t>II</a:t>
            </a:r>
            <a:r>
              <a:rPr lang="es-PE" altLang="es-PE" sz="1900" dirty="0" smtClean="0">
                <a:solidFill>
                  <a:srgbClr val="0070C0"/>
                </a:solidFill>
              </a:rPr>
              <a:t>.-Resolución Jefatural Nº 007-2015-ANA</a:t>
            </a:r>
            <a:endParaRPr lang="es-PE" altLang="es-PE" sz="1900" dirty="0">
              <a:solidFill>
                <a:srgbClr val="0070C0"/>
              </a:solidFill>
            </a:endParaRPr>
          </a:p>
          <a:p>
            <a:pPr marL="0" indent="0"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PE" altLang="es-PE" sz="1900" dirty="0">
              <a:solidFill>
                <a:srgbClr val="0070C0"/>
              </a:solidFill>
            </a:endParaRPr>
          </a:p>
          <a:p>
            <a:pPr marL="269875" indent="-269875"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PE" altLang="es-PE" sz="1900" dirty="0">
                <a:solidFill>
                  <a:srgbClr val="0070C0"/>
                </a:solidFill>
              </a:rPr>
              <a:t>III.- </a:t>
            </a:r>
            <a:r>
              <a:rPr lang="es-PE" altLang="es-PE" sz="1900" dirty="0" smtClean="0">
                <a:solidFill>
                  <a:srgbClr val="0070C0"/>
                </a:solidFill>
              </a:rPr>
              <a:t>Resolución Jefatural Nº 058-2018-ANA.</a:t>
            </a:r>
            <a:endParaRPr lang="es-PE" altLang="es-PE" sz="1900" dirty="0">
              <a:solidFill>
                <a:srgbClr val="0070C0"/>
              </a:solidFill>
            </a:endParaRPr>
          </a:p>
          <a:p>
            <a:pPr marL="0" indent="0"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PE" altLang="es-PE" sz="1900" dirty="0">
              <a:solidFill>
                <a:srgbClr val="0070C0"/>
              </a:solidFill>
            </a:endParaRPr>
          </a:p>
          <a:p>
            <a:pPr marL="269875" indent="-269875"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PE" altLang="es-PE" sz="1900" dirty="0">
                <a:solidFill>
                  <a:srgbClr val="0070C0"/>
                </a:solidFill>
              </a:rPr>
              <a:t>IV.- </a:t>
            </a:r>
            <a:r>
              <a:rPr lang="es-PE" altLang="es-PE" sz="1900" dirty="0" smtClean="0">
                <a:solidFill>
                  <a:srgbClr val="0070C0"/>
                </a:solidFill>
              </a:rPr>
              <a:t>Decreto Supremo Nº 022-2016-MINAGRI</a:t>
            </a:r>
            <a:endParaRPr lang="es-PE" altLang="es-PE" sz="1900" dirty="0">
              <a:solidFill>
                <a:srgbClr val="0070C0"/>
              </a:solidFill>
            </a:endParaRPr>
          </a:p>
        </p:txBody>
      </p:sp>
      <p:sp>
        <p:nvSpPr>
          <p:cNvPr id="4" name="Rectángulo 4">
            <a:extLst>
              <a:ext uri="{FF2B5EF4-FFF2-40B4-BE49-F238E27FC236}">
                <a16:creationId xmlns:a16="http://schemas.microsoft.com/office/drawing/2014/main" id="{52FF1D59-EB19-4F1A-A96E-1E4065F6D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2153" y="596125"/>
            <a:ext cx="21372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PE" altLang="es-ES_tradnl" sz="2000" b="1" dirty="0">
                <a:solidFill>
                  <a:srgbClr val="0070C0"/>
                </a:solidFill>
                <a:latin typeface="Gotham Bold"/>
              </a:rPr>
              <a:t>CONTENIDO</a:t>
            </a:r>
          </a:p>
        </p:txBody>
      </p:sp>
      <p:pic>
        <p:nvPicPr>
          <p:cNvPr id="5" name="Imagen 3">
            <a:extLst>
              <a:ext uri="{FF2B5EF4-FFF2-40B4-BE49-F238E27FC236}">
                <a16:creationId xmlns:a16="http://schemas.microsoft.com/office/drawing/2014/main" id="{CC9E43C8-E8A3-4122-B53E-0B7B1C6FF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2" b="4965"/>
          <a:stretch>
            <a:fillRect/>
          </a:stretch>
        </p:blipFill>
        <p:spPr bwMode="auto">
          <a:xfrm>
            <a:off x="712562" y="712591"/>
            <a:ext cx="1730014" cy="395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324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01040" y="2377173"/>
            <a:ext cx="7635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altLang="es-PE" sz="2400" b="1" cap="all" dirty="0" smtClean="0">
                <a:solidFill>
                  <a:srgbClr val="0070C0"/>
                </a:solidFill>
              </a:rPr>
              <a:t>INFORMACIÓN GENERAL</a:t>
            </a:r>
            <a:endParaRPr lang="es-PE" sz="2400" b="1" cap="al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98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4" descr="Resultado de imagen para uso del agua"/>
          <p:cNvSpPr>
            <a:spLocks noChangeAspect="1" noChangeArrowheads="1"/>
          </p:cNvSpPr>
          <p:nvPr/>
        </p:nvSpPr>
        <p:spPr bwMode="auto">
          <a:xfrm>
            <a:off x="870360" y="3374912"/>
            <a:ext cx="224988" cy="22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7497" tIns="33748" rIns="67497" bIns="33748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2 Rectángulo"/>
          <p:cNvSpPr/>
          <p:nvPr/>
        </p:nvSpPr>
        <p:spPr>
          <a:xfrm>
            <a:off x="336912" y="316154"/>
            <a:ext cx="5413277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PE" sz="2200" b="1" dirty="0">
                <a:solidFill>
                  <a:srgbClr val="0070C0"/>
                </a:solidFill>
              </a:rPr>
              <a:t> ORGANIGRAMA FUNCIONAL DE LA ANA</a:t>
            </a:r>
          </a:p>
        </p:txBody>
      </p:sp>
      <p:sp>
        <p:nvSpPr>
          <p:cNvPr id="30" name="3 CuadroTexto"/>
          <p:cNvSpPr txBox="1"/>
          <p:nvPr/>
        </p:nvSpPr>
        <p:spPr>
          <a:xfrm>
            <a:off x="2947206" y="934616"/>
            <a:ext cx="1907897" cy="31944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>
                <a:solidFill>
                  <a:schemeClr val="bg1"/>
                </a:solidFill>
                <a:latin typeface="Chicago" pitchFamily="34" charset="0"/>
              </a:rPr>
              <a:t>Consejo Directivo</a:t>
            </a:r>
          </a:p>
        </p:txBody>
      </p:sp>
      <p:sp>
        <p:nvSpPr>
          <p:cNvPr id="33" name="4 CuadroTexto"/>
          <p:cNvSpPr txBox="1"/>
          <p:nvPr/>
        </p:nvSpPr>
        <p:spPr>
          <a:xfrm>
            <a:off x="3420758" y="1424965"/>
            <a:ext cx="880370" cy="30777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algn="ctr"/>
            <a:r>
              <a:rPr lang="es-PE" sz="1400" b="1" dirty="0">
                <a:solidFill>
                  <a:schemeClr val="bg1"/>
                </a:solidFill>
                <a:latin typeface="Chicago" pitchFamily="34" charset="0"/>
              </a:rPr>
              <a:t>Jefatura</a:t>
            </a:r>
          </a:p>
        </p:txBody>
      </p:sp>
      <p:sp>
        <p:nvSpPr>
          <p:cNvPr id="35" name="5 CuadroTexto"/>
          <p:cNvSpPr txBox="1"/>
          <p:nvPr/>
        </p:nvSpPr>
        <p:spPr>
          <a:xfrm>
            <a:off x="3012017" y="1878947"/>
            <a:ext cx="1818126" cy="30777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algn="ctr"/>
            <a:r>
              <a:rPr lang="es-PE" sz="1400" b="1" dirty="0">
                <a:solidFill>
                  <a:schemeClr val="bg1"/>
                </a:solidFill>
                <a:latin typeface="Chicago" pitchFamily="34" charset="0"/>
              </a:rPr>
              <a:t>Secretaria General </a:t>
            </a:r>
          </a:p>
        </p:txBody>
      </p:sp>
      <p:sp>
        <p:nvSpPr>
          <p:cNvPr id="36" name="6 CuadroTexto"/>
          <p:cNvSpPr txBox="1"/>
          <p:nvPr/>
        </p:nvSpPr>
        <p:spPr>
          <a:xfrm>
            <a:off x="1572394" y="1409069"/>
            <a:ext cx="669735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marL="126539" indent="-126539">
              <a:buFont typeface="Arial" pitchFamily="34" charset="0"/>
              <a:buChar char="•"/>
            </a:pPr>
            <a:r>
              <a:rPr lang="es-PE" sz="800" b="1" dirty="0">
                <a:solidFill>
                  <a:schemeClr val="bg1"/>
                </a:solidFill>
                <a:latin typeface="Chicago" pitchFamily="34" charset="0"/>
              </a:rPr>
              <a:t>OCI</a:t>
            </a:r>
          </a:p>
          <a:p>
            <a:pPr marL="126539" indent="-126539">
              <a:buFont typeface="Arial" pitchFamily="34" charset="0"/>
              <a:buChar char="•"/>
            </a:pPr>
            <a:r>
              <a:rPr lang="es-PE" sz="800" b="1" dirty="0">
                <a:solidFill>
                  <a:schemeClr val="bg1"/>
                </a:solidFill>
                <a:latin typeface="Chicago" pitchFamily="34" charset="0"/>
              </a:rPr>
              <a:t>TNRCH</a:t>
            </a:r>
          </a:p>
        </p:txBody>
      </p:sp>
      <p:sp>
        <p:nvSpPr>
          <p:cNvPr id="37" name="7 CuadroTexto"/>
          <p:cNvSpPr txBox="1"/>
          <p:nvPr/>
        </p:nvSpPr>
        <p:spPr>
          <a:xfrm>
            <a:off x="5752874" y="2156118"/>
            <a:ext cx="575799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>
            <a:defPPr>
              <a:defRPr lang="es-PE"/>
            </a:defPPr>
            <a:lvl1pPr marL="171450" indent="-171450"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Chicago" pitchFamily="34" charset="0"/>
              </a:defRPr>
            </a:lvl1pPr>
          </a:lstStyle>
          <a:p>
            <a:r>
              <a:rPr lang="es-PE" sz="800" b="1" dirty="0" err="1"/>
              <a:t>OAJ</a:t>
            </a:r>
            <a:endParaRPr lang="es-PE" sz="800" b="1" dirty="0"/>
          </a:p>
          <a:p>
            <a:r>
              <a:rPr lang="es-PE" sz="800" b="1" dirty="0" err="1"/>
              <a:t>OPP</a:t>
            </a:r>
            <a:endParaRPr lang="es-PE" sz="800" b="1" dirty="0"/>
          </a:p>
        </p:txBody>
      </p:sp>
      <p:sp>
        <p:nvSpPr>
          <p:cNvPr id="38" name="8 CuadroTexto"/>
          <p:cNvSpPr txBox="1"/>
          <p:nvPr/>
        </p:nvSpPr>
        <p:spPr>
          <a:xfrm>
            <a:off x="1572394" y="2222005"/>
            <a:ext cx="633133" cy="21544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s-PE"/>
            </a:defPPr>
            <a:lvl1pPr marL="171450" indent="-171450"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Chicago" pitchFamily="34" charset="0"/>
              </a:defRPr>
            </a:lvl1pPr>
          </a:lstStyle>
          <a:p>
            <a:r>
              <a:rPr lang="es-PE" sz="800" b="1" dirty="0" err="1"/>
              <a:t>OA</a:t>
            </a:r>
            <a:endParaRPr lang="es-PE" sz="800" b="1" dirty="0"/>
          </a:p>
        </p:txBody>
      </p:sp>
      <p:sp>
        <p:nvSpPr>
          <p:cNvPr id="39" name="9 CuadroTexto"/>
          <p:cNvSpPr txBox="1"/>
          <p:nvPr/>
        </p:nvSpPr>
        <p:spPr>
          <a:xfrm>
            <a:off x="2619475" y="2972165"/>
            <a:ext cx="1114213" cy="63094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700" b="1" dirty="0">
                <a:solidFill>
                  <a:schemeClr val="bg1"/>
                </a:solidFill>
                <a:latin typeface="Chicago" pitchFamily="34" charset="0"/>
              </a:rPr>
              <a:t>Dirección de Planificación y Desarrollo de los Recursos Hídricos</a:t>
            </a:r>
          </a:p>
          <a:p>
            <a:pPr algn="ctr"/>
            <a:r>
              <a:rPr lang="es-PE" sz="700" b="1" dirty="0" err="1">
                <a:solidFill>
                  <a:schemeClr val="bg1"/>
                </a:solidFill>
                <a:latin typeface="Chicago" pitchFamily="34" charset="0"/>
              </a:rPr>
              <a:t>DPDRH</a:t>
            </a:r>
            <a:endParaRPr lang="es-PE" sz="700" b="1" dirty="0">
              <a:solidFill>
                <a:schemeClr val="bg1"/>
              </a:solidFill>
              <a:latin typeface="Chicago" pitchFamily="34" charset="0"/>
            </a:endParaRPr>
          </a:p>
        </p:txBody>
      </p:sp>
      <p:sp>
        <p:nvSpPr>
          <p:cNvPr id="40" name="10 CuadroTexto"/>
          <p:cNvSpPr txBox="1"/>
          <p:nvPr/>
        </p:nvSpPr>
        <p:spPr>
          <a:xfrm>
            <a:off x="336912" y="2966040"/>
            <a:ext cx="1056132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700" b="1" dirty="0">
                <a:solidFill>
                  <a:srgbClr val="FFFF00"/>
                </a:solidFill>
                <a:latin typeface="Chicago" pitchFamily="34" charset="0"/>
              </a:rPr>
              <a:t>Dirección de Administración de Recursos Hídricos</a:t>
            </a:r>
          </a:p>
          <a:p>
            <a:pPr algn="ctr"/>
            <a:r>
              <a:rPr lang="es-PE" sz="700" b="1" dirty="0" err="1">
                <a:solidFill>
                  <a:srgbClr val="FFFF00"/>
                </a:solidFill>
                <a:latin typeface="Chicago" pitchFamily="34" charset="0"/>
              </a:rPr>
              <a:t>DARH</a:t>
            </a:r>
            <a:endParaRPr lang="es-PE" sz="700" b="1" dirty="0">
              <a:solidFill>
                <a:srgbClr val="FFFF00"/>
              </a:solidFill>
              <a:latin typeface="Chicago" pitchFamily="34" charset="0"/>
            </a:endParaRPr>
          </a:p>
        </p:txBody>
      </p:sp>
      <p:sp>
        <p:nvSpPr>
          <p:cNvPr id="41" name="11 CuadroTexto"/>
          <p:cNvSpPr txBox="1"/>
          <p:nvPr/>
        </p:nvSpPr>
        <p:spPr>
          <a:xfrm>
            <a:off x="1459962" y="2966040"/>
            <a:ext cx="1077671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700" b="1" dirty="0">
                <a:solidFill>
                  <a:schemeClr val="bg1"/>
                </a:solidFill>
                <a:latin typeface="Chicago" pitchFamily="34" charset="0"/>
              </a:rPr>
              <a:t>Dirección de Calidad y Evaluación de Recursos Hídricos</a:t>
            </a:r>
          </a:p>
          <a:p>
            <a:pPr algn="ctr"/>
            <a:r>
              <a:rPr lang="es-PE" sz="700" b="1" dirty="0">
                <a:solidFill>
                  <a:schemeClr val="bg1"/>
                </a:solidFill>
                <a:latin typeface="Chicago" pitchFamily="34" charset="0"/>
              </a:rPr>
              <a:t>DCERH </a:t>
            </a:r>
          </a:p>
        </p:txBody>
      </p:sp>
      <p:sp>
        <p:nvSpPr>
          <p:cNvPr id="42" name="12 CuadroTexto"/>
          <p:cNvSpPr txBox="1"/>
          <p:nvPr/>
        </p:nvSpPr>
        <p:spPr>
          <a:xfrm>
            <a:off x="4002923" y="2937755"/>
            <a:ext cx="1062692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700" b="1" dirty="0">
                <a:solidFill>
                  <a:schemeClr val="bg1"/>
                </a:solidFill>
                <a:latin typeface="Chicago" pitchFamily="34" charset="0"/>
              </a:rPr>
              <a:t>Dirección de Organizaciones de Usuarios de Agua </a:t>
            </a:r>
          </a:p>
          <a:p>
            <a:pPr algn="ctr"/>
            <a:r>
              <a:rPr lang="es-PE" sz="700" b="1" dirty="0" err="1">
                <a:solidFill>
                  <a:schemeClr val="bg1"/>
                </a:solidFill>
                <a:latin typeface="Chicago" pitchFamily="34" charset="0"/>
              </a:rPr>
              <a:t>DOUA</a:t>
            </a:r>
            <a:r>
              <a:rPr lang="es-PE" sz="700" b="1" dirty="0">
                <a:solidFill>
                  <a:schemeClr val="bg1"/>
                </a:solidFill>
                <a:latin typeface="Chicago" pitchFamily="34" charset="0"/>
              </a:rPr>
              <a:t> </a:t>
            </a:r>
          </a:p>
        </p:txBody>
      </p:sp>
      <p:sp>
        <p:nvSpPr>
          <p:cNvPr id="43" name="13 CuadroTexto"/>
          <p:cNvSpPr txBox="1"/>
          <p:nvPr/>
        </p:nvSpPr>
        <p:spPr>
          <a:xfrm>
            <a:off x="5148593" y="2912899"/>
            <a:ext cx="1244789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700" b="1" dirty="0">
                <a:solidFill>
                  <a:schemeClr val="bg1"/>
                </a:solidFill>
                <a:latin typeface="Chicago" pitchFamily="34" charset="0"/>
              </a:rPr>
              <a:t>Dirección del Sistema Nacional de Información de Recursos Hídricos</a:t>
            </a:r>
          </a:p>
          <a:p>
            <a:pPr algn="ctr"/>
            <a:r>
              <a:rPr lang="es-PE" sz="700" b="1" dirty="0">
                <a:solidFill>
                  <a:schemeClr val="bg1"/>
                </a:solidFill>
                <a:latin typeface="Chicago" pitchFamily="34" charset="0"/>
              </a:rPr>
              <a:t>DSNIRH</a:t>
            </a:r>
          </a:p>
        </p:txBody>
      </p:sp>
      <p:sp>
        <p:nvSpPr>
          <p:cNvPr id="44" name="15 CuadroTexto"/>
          <p:cNvSpPr txBox="1"/>
          <p:nvPr/>
        </p:nvSpPr>
        <p:spPr>
          <a:xfrm>
            <a:off x="1206343" y="4025745"/>
            <a:ext cx="2291398" cy="30777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700" b="1" dirty="0">
                <a:solidFill>
                  <a:schemeClr val="bg1"/>
                </a:solidFill>
                <a:latin typeface="Chicago" pitchFamily="34" charset="0"/>
              </a:rPr>
              <a:t>Autoridades Administrativas del Agua</a:t>
            </a:r>
          </a:p>
          <a:p>
            <a:pPr algn="ctr"/>
            <a:r>
              <a:rPr lang="es-PE" sz="700" b="1" dirty="0">
                <a:solidFill>
                  <a:schemeClr val="bg1"/>
                </a:solidFill>
                <a:latin typeface="Chicago" pitchFamily="34" charset="0"/>
              </a:rPr>
              <a:t>AAA (14)</a:t>
            </a:r>
          </a:p>
        </p:txBody>
      </p:sp>
      <p:sp>
        <p:nvSpPr>
          <p:cNvPr id="45" name="16 CuadroTexto"/>
          <p:cNvSpPr txBox="1"/>
          <p:nvPr/>
        </p:nvSpPr>
        <p:spPr>
          <a:xfrm>
            <a:off x="1216099" y="4560240"/>
            <a:ext cx="2271886" cy="30777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700" b="1" dirty="0">
                <a:solidFill>
                  <a:schemeClr val="bg1"/>
                </a:solidFill>
                <a:latin typeface="Chicago" pitchFamily="34" charset="0"/>
              </a:rPr>
              <a:t>Administraciones Locales de Agua</a:t>
            </a:r>
          </a:p>
          <a:p>
            <a:pPr algn="ctr"/>
            <a:r>
              <a:rPr lang="es-PE" sz="700" b="1" dirty="0">
                <a:solidFill>
                  <a:schemeClr val="bg1"/>
                </a:solidFill>
                <a:latin typeface="Chicago" pitchFamily="34" charset="0"/>
              </a:rPr>
              <a:t>ALA (71)</a:t>
            </a:r>
          </a:p>
        </p:txBody>
      </p:sp>
      <p:sp>
        <p:nvSpPr>
          <p:cNvPr id="46" name="17 CuadroTexto"/>
          <p:cNvSpPr txBox="1"/>
          <p:nvPr/>
        </p:nvSpPr>
        <p:spPr>
          <a:xfrm>
            <a:off x="4839543" y="4135724"/>
            <a:ext cx="1541074" cy="30777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050">
                <a:solidFill>
                  <a:schemeClr val="bg1"/>
                </a:solidFill>
                <a:latin typeface="Chicago" pitchFamily="34" charset="0"/>
              </a:defRPr>
            </a:lvl1pPr>
          </a:lstStyle>
          <a:p>
            <a:r>
              <a:rPr lang="es-PE" sz="700" b="1" dirty="0"/>
              <a:t>Consejo de Recursos Hídricos de Cuenca</a:t>
            </a:r>
          </a:p>
        </p:txBody>
      </p:sp>
      <p:cxnSp>
        <p:nvCxnSpPr>
          <p:cNvPr id="47" name="18 Conector recto de flecha"/>
          <p:cNvCxnSpPr/>
          <p:nvPr/>
        </p:nvCxnSpPr>
        <p:spPr>
          <a:xfrm flipH="1">
            <a:off x="3892090" y="1241975"/>
            <a:ext cx="9065" cy="182991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19 Conector recto de flecha"/>
          <p:cNvCxnSpPr/>
          <p:nvPr/>
        </p:nvCxnSpPr>
        <p:spPr>
          <a:xfrm>
            <a:off x="3892090" y="1720239"/>
            <a:ext cx="2" cy="151859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20 Conector angular"/>
          <p:cNvCxnSpPr>
            <a:endCxn id="42" idx="0"/>
          </p:cNvCxnSpPr>
          <p:nvPr/>
        </p:nvCxnSpPr>
        <p:spPr>
          <a:xfrm>
            <a:off x="3537365" y="2638881"/>
            <a:ext cx="996904" cy="298874"/>
          </a:xfrm>
          <a:prstGeom prst="bentConnector2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21 Conector recto de flecha"/>
          <p:cNvCxnSpPr/>
          <p:nvPr/>
        </p:nvCxnSpPr>
        <p:spPr>
          <a:xfrm flipH="1">
            <a:off x="3885721" y="2167370"/>
            <a:ext cx="3" cy="484003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23 Conector recto de flecha"/>
          <p:cNvCxnSpPr>
            <a:stCxn id="45" idx="0"/>
            <a:endCxn id="44" idx="2"/>
          </p:cNvCxnSpPr>
          <p:nvPr/>
        </p:nvCxnSpPr>
        <p:spPr>
          <a:xfrm flipV="1">
            <a:off x="2352042" y="4333522"/>
            <a:ext cx="0" cy="22671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25 Conector angular"/>
          <p:cNvCxnSpPr/>
          <p:nvPr/>
        </p:nvCxnSpPr>
        <p:spPr>
          <a:xfrm rot="10800000">
            <a:off x="2014509" y="2324216"/>
            <a:ext cx="3744734" cy="225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26 Conector recto de flecha"/>
          <p:cNvCxnSpPr/>
          <p:nvPr/>
        </p:nvCxnSpPr>
        <p:spPr>
          <a:xfrm>
            <a:off x="3881769" y="2668941"/>
            <a:ext cx="1029" cy="1193029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27 Conector angular"/>
          <p:cNvCxnSpPr/>
          <p:nvPr/>
        </p:nvCxnSpPr>
        <p:spPr>
          <a:xfrm>
            <a:off x="3888420" y="2649342"/>
            <a:ext cx="2048117" cy="276292"/>
          </a:xfrm>
          <a:prstGeom prst="bentConnector2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29 Conector angular"/>
          <p:cNvCxnSpPr>
            <a:endCxn id="41" idx="0"/>
          </p:cNvCxnSpPr>
          <p:nvPr/>
        </p:nvCxnSpPr>
        <p:spPr>
          <a:xfrm rot="10800000" flipV="1">
            <a:off x="1998799" y="2645006"/>
            <a:ext cx="2107849" cy="321034"/>
          </a:xfrm>
          <a:prstGeom prst="bentConnector2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30 Conector angular"/>
          <p:cNvCxnSpPr>
            <a:endCxn id="40" idx="0"/>
          </p:cNvCxnSpPr>
          <p:nvPr/>
        </p:nvCxnSpPr>
        <p:spPr>
          <a:xfrm rot="10800000" flipV="1">
            <a:off x="864978" y="2638880"/>
            <a:ext cx="3056102" cy="327160"/>
          </a:xfrm>
          <a:prstGeom prst="bentConnector2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31 Conector angular"/>
          <p:cNvCxnSpPr/>
          <p:nvPr/>
        </p:nvCxnSpPr>
        <p:spPr>
          <a:xfrm rot="10800000" flipV="1">
            <a:off x="3047881" y="2638640"/>
            <a:ext cx="789346" cy="314666"/>
          </a:xfrm>
          <a:prstGeom prst="bentConnector2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32 Conector recto"/>
          <p:cNvCxnSpPr>
            <a:stCxn id="33" idx="1"/>
            <a:endCxn id="36" idx="3"/>
          </p:cNvCxnSpPr>
          <p:nvPr/>
        </p:nvCxnSpPr>
        <p:spPr>
          <a:xfrm flipH="1" flipV="1">
            <a:off x="2242129" y="1578346"/>
            <a:ext cx="1178629" cy="50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20 Conector angular"/>
          <p:cNvCxnSpPr/>
          <p:nvPr/>
        </p:nvCxnSpPr>
        <p:spPr>
          <a:xfrm>
            <a:off x="3822756" y="3881071"/>
            <a:ext cx="1927433" cy="273755"/>
          </a:xfrm>
          <a:prstGeom prst="bentConnector2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20 Conector angular"/>
          <p:cNvCxnSpPr/>
          <p:nvPr/>
        </p:nvCxnSpPr>
        <p:spPr>
          <a:xfrm rot="10800000" flipV="1">
            <a:off x="2383880" y="3879536"/>
            <a:ext cx="1489807" cy="185914"/>
          </a:xfrm>
          <a:prstGeom prst="bentConnector2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2" descr="Resultado de imagen para imagen de Autoridades Administrativas de ag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240" y="975065"/>
            <a:ext cx="2260101" cy="398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CuadroTexto 61"/>
          <p:cNvSpPr txBox="1"/>
          <p:nvPr/>
        </p:nvSpPr>
        <p:spPr>
          <a:xfrm>
            <a:off x="6565296" y="4466603"/>
            <a:ext cx="951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chemeClr val="accent1">
                    <a:lumMod val="50000"/>
                  </a:schemeClr>
                </a:solidFill>
                <a:latin typeface="Chicago"/>
                <a:cs typeface="Arial" panose="020B0604020202020204" pitchFamily="34" charset="0"/>
              </a:rPr>
              <a:t>71 ALA</a:t>
            </a:r>
          </a:p>
        </p:txBody>
      </p:sp>
      <p:sp>
        <p:nvSpPr>
          <p:cNvPr id="63" name="CuadroTexto 62"/>
          <p:cNvSpPr txBox="1"/>
          <p:nvPr/>
        </p:nvSpPr>
        <p:spPr>
          <a:xfrm>
            <a:off x="6521152" y="3972493"/>
            <a:ext cx="904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chemeClr val="accent1">
                    <a:lumMod val="50000"/>
                  </a:schemeClr>
                </a:solidFill>
                <a:latin typeface="Chicago"/>
              </a:rPr>
              <a:t>159 U.H.</a:t>
            </a:r>
          </a:p>
        </p:txBody>
      </p:sp>
    </p:spTree>
    <p:extLst>
      <p:ext uri="{BB962C8B-B14F-4D97-AF65-F5344CB8AC3E}">
        <p14:creationId xmlns:p14="http://schemas.microsoft.com/office/powerpoint/2010/main" val="1194063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8 Rectángulo redondeado">
            <a:extLst>
              <a:ext uri="{FF2B5EF4-FFF2-40B4-BE49-F238E27FC236}">
                <a16:creationId xmlns:a16="http://schemas.microsoft.com/office/drawing/2014/main" id="{5CD9A392-8524-4E6F-A524-377AE4981ACC}"/>
              </a:ext>
            </a:extLst>
          </p:cNvPr>
          <p:cNvSpPr/>
          <p:nvPr/>
        </p:nvSpPr>
        <p:spPr>
          <a:xfrm>
            <a:off x="2493955" y="1611085"/>
            <a:ext cx="4516450" cy="3507149"/>
          </a:xfrm>
          <a:prstGeom prst="roundRect">
            <a:avLst>
              <a:gd name="adj" fmla="val 863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es-PE" sz="1476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8 Rectángulo redondeado">
            <a:extLst>
              <a:ext uri="{FF2B5EF4-FFF2-40B4-BE49-F238E27FC236}">
                <a16:creationId xmlns:a16="http://schemas.microsoft.com/office/drawing/2014/main" id="{5CD9A392-8524-4E6F-A524-377AE4981ACC}"/>
              </a:ext>
            </a:extLst>
          </p:cNvPr>
          <p:cNvSpPr/>
          <p:nvPr/>
        </p:nvSpPr>
        <p:spPr>
          <a:xfrm>
            <a:off x="346521" y="1611085"/>
            <a:ext cx="1831809" cy="350715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es-PE" sz="1476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9 Rectángulo redondeado">
            <a:extLst>
              <a:ext uri="{FF2B5EF4-FFF2-40B4-BE49-F238E27FC236}">
                <a16:creationId xmlns:a16="http://schemas.microsoft.com/office/drawing/2014/main" id="{0E8AFDCA-FFE3-4BF5-8A6C-93B933E06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25" y="1686401"/>
            <a:ext cx="1570307" cy="94917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b="1" dirty="0">
                <a:solidFill>
                  <a:schemeClr val="tx1"/>
                </a:solidFill>
                <a:latin typeface="Arial" charset="0"/>
                <a:cs typeface="Arial" charset="0"/>
              </a:rPr>
              <a:t> PRIMARIO</a:t>
            </a:r>
            <a:endParaRPr lang="es-PE" sz="16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s-PE" sz="1000" b="1" dirty="0">
                <a:solidFill>
                  <a:schemeClr val="tx1"/>
                </a:solidFill>
                <a:latin typeface="Arial" charset="0"/>
                <a:cs typeface="Arial" charset="0"/>
              </a:rPr>
              <a:t>Uso directo de la fuente natural, para necesidades humanas</a:t>
            </a:r>
          </a:p>
        </p:txBody>
      </p:sp>
      <p:sp>
        <p:nvSpPr>
          <p:cNvPr id="4" name="10 Rectángulo redondeado">
            <a:extLst>
              <a:ext uri="{FF2B5EF4-FFF2-40B4-BE49-F238E27FC236}">
                <a16:creationId xmlns:a16="http://schemas.microsoft.com/office/drawing/2014/main" id="{8409CC4E-208F-4B3D-B80B-8A752B58F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286" y="2746111"/>
            <a:ext cx="1603043" cy="109332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b="1" dirty="0">
                <a:latin typeface="Arial" charset="0"/>
                <a:cs typeface="Arial" charset="0"/>
              </a:rPr>
              <a:t>POBLACIONAL</a:t>
            </a:r>
          </a:p>
          <a:p>
            <a:pPr algn="ctr">
              <a:defRPr/>
            </a:pPr>
            <a:r>
              <a:rPr lang="es-ES" sz="900" b="1" dirty="0">
                <a:latin typeface="Arial" charset="0"/>
                <a:cs typeface="Arial" charset="0"/>
              </a:rPr>
              <a:t>Captación de agua de una fuente o red pública debidamente tratada</a:t>
            </a:r>
            <a:endParaRPr lang="es-PE" sz="900" b="1" dirty="0">
              <a:latin typeface="Arial" charset="0"/>
              <a:cs typeface="Arial" charset="0"/>
            </a:endParaRPr>
          </a:p>
        </p:txBody>
      </p:sp>
      <p:sp>
        <p:nvSpPr>
          <p:cNvPr id="5" name="11 Rectángulo redondeado">
            <a:extLst>
              <a:ext uri="{FF2B5EF4-FFF2-40B4-BE49-F238E27FC236}">
                <a16:creationId xmlns:a16="http://schemas.microsoft.com/office/drawing/2014/main" id="{87696664-7471-410C-8548-B622BEC7B158}"/>
              </a:ext>
            </a:extLst>
          </p:cNvPr>
          <p:cNvSpPr/>
          <p:nvPr/>
        </p:nvSpPr>
        <p:spPr>
          <a:xfrm>
            <a:off x="472691" y="3934338"/>
            <a:ext cx="1571766" cy="110365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PRODUCTIVO</a:t>
            </a:r>
          </a:p>
          <a:p>
            <a:pPr algn="ctr">
              <a:defRPr/>
            </a:pPr>
            <a:r>
              <a:rPr lang="es-E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del agua en procesos productivos o fases previas a los mismos</a:t>
            </a:r>
            <a:endParaRPr lang="es-PE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75 Rectángulo redondeado">
            <a:extLst>
              <a:ext uri="{FF2B5EF4-FFF2-40B4-BE49-F238E27FC236}">
                <a16:creationId xmlns:a16="http://schemas.microsoft.com/office/drawing/2014/main" id="{1840BCB0-5CA9-41D1-9900-FDE073489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26" y="3130428"/>
            <a:ext cx="4143829" cy="50188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ES" sz="1181" b="1" dirty="0">
                <a:latin typeface="Arial" charset="0"/>
                <a:cs typeface="Arial" charset="0"/>
              </a:rPr>
              <a:t>Urbano y Rural</a:t>
            </a:r>
          </a:p>
          <a:p>
            <a:pPr>
              <a:defRPr/>
            </a:pPr>
            <a:r>
              <a:rPr lang="es-ES" sz="1181" b="1" dirty="0">
                <a:latin typeface="Arial" charset="0"/>
                <a:cs typeface="Arial" charset="0"/>
              </a:rPr>
              <a:t>Domestico-Poblacional </a:t>
            </a:r>
            <a:r>
              <a:rPr lang="es-ES" sz="738" b="1" dirty="0">
                <a:latin typeface="Arial" charset="0"/>
                <a:cs typeface="Arial" charset="0"/>
              </a:rPr>
              <a:t>( ámbito rural para uso personal y pequeñas </a:t>
            </a:r>
            <a:r>
              <a:rPr lang="es-ES" sz="738" b="1" dirty="0" err="1">
                <a:latin typeface="Arial" charset="0"/>
                <a:cs typeface="Arial" charset="0"/>
              </a:rPr>
              <a:t>act</a:t>
            </a:r>
            <a:r>
              <a:rPr lang="es-ES" sz="738" b="1" dirty="0">
                <a:latin typeface="Arial" charset="0"/>
                <a:cs typeface="Arial" charset="0"/>
              </a:rPr>
              <a:t>. de subsistencia) </a:t>
            </a:r>
          </a:p>
        </p:txBody>
      </p:sp>
      <p:sp>
        <p:nvSpPr>
          <p:cNvPr id="8" name="90 Rectángulo redondeado">
            <a:extLst>
              <a:ext uri="{FF2B5EF4-FFF2-40B4-BE49-F238E27FC236}">
                <a16:creationId xmlns:a16="http://schemas.microsoft.com/office/drawing/2014/main" id="{58DC8471-0574-473C-B467-84073E964625}"/>
              </a:ext>
            </a:extLst>
          </p:cNvPr>
          <p:cNvSpPr/>
          <p:nvPr/>
        </p:nvSpPr>
        <p:spPr>
          <a:xfrm>
            <a:off x="2649526" y="3934338"/>
            <a:ext cx="2267387" cy="10913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sz="118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Agrario: Pecuario y Agrícola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sz="118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Acuícola y pesquero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sz="118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Energético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sz="118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sz="118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Medicinal</a:t>
            </a:r>
          </a:p>
        </p:txBody>
      </p:sp>
      <p:sp>
        <p:nvSpPr>
          <p:cNvPr id="9" name="75 Rectángulo redondeado">
            <a:extLst>
              <a:ext uri="{FF2B5EF4-FFF2-40B4-BE49-F238E27FC236}">
                <a16:creationId xmlns:a16="http://schemas.microsoft.com/office/drawing/2014/main" id="{883C6B36-A589-486C-8221-336A63C58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5144" y="1706999"/>
            <a:ext cx="4143828" cy="1096364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s-ES" sz="1181" dirty="0">
              <a:latin typeface="Arial" charset="0"/>
              <a:cs typeface="Arial" charset="0"/>
            </a:endParaRPr>
          </a:p>
          <a:p>
            <a:pPr marL="210899" indent="-210899">
              <a:buFont typeface="Wingdings" panose="05000000000000000000" pitchFamily="2" charset="2"/>
              <a:buChar char="q"/>
              <a:defRPr/>
            </a:pPr>
            <a:r>
              <a:rPr lang="es-ES" sz="1107" dirty="0">
                <a:latin typeface="Arial" charset="0"/>
                <a:cs typeface="Arial" charset="0"/>
              </a:rPr>
              <a:t>Es gratuito sin fin lucrativo,  no requiere derecho, se ejerce por disposición de la Ley</a:t>
            </a:r>
          </a:p>
          <a:p>
            <a:pPr marL="210899" indent="-210899">
              <a:buFont typeface="Wingdings" panose="05000000000000000000" pitchFamily="2" charset="2"/>
              <a:buChar char="q"/>
              <a:defRPr/>
            </a:pPr>
            <a:r>
              <a:rPr lang="es-ES" sz="1107" dirty="0">
                <a:latin typeface="Arial" charset="0"/>
                <a:cs typeface="Arial" charset="0"/>
              </a:rPr>
              <a:t>Es inocuo al ambiente y a terceros, no afecta a fuentes de agua (cantidad y calidad)  y bienes asociados </a:t>
            </a:r>
          </a:p>
          <a:p>
            <a:pPr marL="210899" indent="-210899">
              <a:buFont typeface="Wingdings" panose="05000000000000000000" pitchFamily="2" charset="2"/>
              <a:buChar char="q"/>
              <a:defRPr/>
            </a:pPr>
            <a:r>
              <a:rPr lang="es-ES" sz="1107" dirty="0">
                <a:latin typeface="Arial" charset="0"/>
                <a:cs typeface="Arial" charset="0"/>
              </a:rPr>
              <a:t>Se limita a utilización manual para satisfacer necesidades primarias</a:t>
            </a:r>
          </a:p>
          <a:p>
            <a:pPr algn="ctr">
              <a:defRPr/>
            </a:pPr>
            <a:endParaRPr lang="es-ES" sz="1181" b="1" dirty="0">
              <a:latin typeface="Arial" charset="0"/>
              <a:cs typeface="Arial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8D439C7-7DE4-40FD-B05E-A40A5277A9A4}"/>
              </a:ext>
            </a:extLst>
          </p:cNvPr>
          <p:cNvSpPr txBox="1"/>
          <p:nvPr/>
        </p:nvSpPr>
        <p:spPr>
          <a:xfrm>
            <a:off x="351721" y="1208407"/>
            <a:ext cx="1839509" cy="307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ctr" defTabSz="914126">
              <a:defRPr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PE" sz="1400" dirty="0"/>
              <a:t>Clases de usos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0658892-E63C-4CAC-943A-928F0B517A33}"/>
              </a:ext>
            </a:extLst>
          </p:cNvPr>
          <p:cNvSpPr txBox="1"/>
          <p:nvPr/>
        </p:nvSpPr>
        <p:spPr>
          <a:xfrm>
            <a:off x="2464922" y="1208407"/>
            <a:ext cx="4574517" cy="307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ctr" defTabSz="914126">
              <a:defRPr sz="1400" b="1">
                <a:solidFill>
                  <a:schemeClr val="l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s-PE" dirty="0"/>
              <a:t>Características y tipología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4645A7C-92D3-436C-B395-6FC672FAF243}"/>
              </a:ext>
            </a:extLst>
          </p:cNvPr>
          <p:cNvSpPr txBox="1"/>
          <p:nvPr/>
        </p:nvSpPr>
        <p:spPr>
          <a:xfrm>
            <a:off x="7256108" y="1654613"/>
            <a:ext cx="1427078" cy="1046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33" b="1" dirty="0"/>
              <a:t>Preparación de alimentos</a:t>
            </a:r>
          </a:p>
          <a:p>
            <a:r>
              <a:rPr lang="es-ES" sz="1033" b="1" dirty="0">
                <a:cs typeface="Arial" charset="0"/>
              </a:rPr>
              <a:t>Consumo directo</a:t>
            </a:r>
          </a:p>
          <a:p>
            <a:r>
              <a:rPr lang="es-ES" sz="1033" b="1" dirty="0">
                <a:cs typeface="Arial" charset="0"/>
              </a:rPr>
              <a:t>Aseo personal</a:t>
            </a:r>
          </a:p>
          <a:p>
            <a:pPr>
              <a:defRPr/>
            </a:pPr>
            <a:r>
              <a:rPr lang="es-ES" sz="1033" b="1" dirty="0">
                <a:cs typeface="Arial" charset="0"/>
              </a:rPr>
              <a:t>Ceremonias culturales,</a:t>
            </a:r>
          </a:p>
          <a:p>
            <a:pPr>
              <a:defRPr/>
            </a:pPr>
            <a:r>
              <a:rPr lang="es-ES" sz="1033" b="1" dirty="0">
                <a:latin typeface="Arial" charset="0"/>
                <a:cs typeface="Arial" charset="0"/>
              </a:rPr>
              <a:t> </a:t>
            </a:r>
            <a:r>
              <a:rPr lang="es-ES" sz="1033" b="1" dirty="0">
                <a:cs typeface="Arial" charset="0"/>
              </a:rPr>
              <a:t>religiosas y rituales</a:t>
            </a:r>
            <a:endParaRPr lang="es-PE" sz="1033" b="1" dirty="0"/>
          </a:p>
        </p:txBody>
      </p:sp>
      <p:sp>
        <p:nvSpPr>
          <p:cNvPr id="18" name="Abrir llave 17">
            <a:extLst>
              <a:ext uri="{FF2B5EF4-FFF2-40B4-BE49-F238E27FC236}">
                <a16:creationId xmlns:a16="http://schemas.microsoft.com/office/drawing/2014/main" id="{35237BFA-CE3F-4328-85DC-B5A46DC27061}"/>
              </a:ext>
            </a:extLst>
          </p:cNvPr>
          <p:cNvSpPr/>
          <p:nvPr/>
        </p:nvSpPr>
        <p:spPr>
          <a:xfrm>
            <a:off x="7046183" y="1654613"/>
            <a:ext cx="216669" cy="114875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0" name="CuadroTexto 12">
            <a:extLst>
              <a:ext uri="{FF2B5EF4-FFF2-40B4-BE49-F238E27FC236}">
                <a16:creationId xmlns:a16="http://schemas.microsoft.com/office/drawing/2014/main" id="{4EF44390-8DCB-42AA-B882-20303F535259}"/>
              </a:ext>
            </a:extLst>
          </p:cNvPr>
          <p:cNvSpPr txBox="1"/>
          <p:nvPr/>
        </p:nvSpPr>
        <p:spPr>
          <a:xfrm>
            <a:off x="1756961" y="674241"/>
            <a:ext cx="41068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latin typeface="+mj-lt"/>
                <a:cs typeface="Arial" panose="020B0604020202020204" pitchFamily="34" charset="0"/>
              </a:rPr>
              <a:t>Título III: Art. 34- 43 de la Ley y Art.  54 – 63 del RLRH </a:t>
            </a:r>
          </a:p>
        </p:txBody>
      </p:sp>
      <p:sp>
        <p:nvSpPr>
          <p:cNvPr id="21" name="CuadroTexto 12">
            <a:extLst>
              <a:ext uri="{FF2B5EF4-FFF2-40B4-BE49-F238E27FC236}">
                <a16:creationId xmlns:a16="http://schemas.microsoft.com/office/drawing/2014/main" id="{40B4FD9A-7FFB-44E3-A908-4417E2A5ABB0}"/>
              </a:ext>
            </a:extLst>
          </p:cNvPr>
          <p:cNvSpPr txBox="1"/>
          <p:nvPr/>
        </p:nvSpPr>
        <p:spPr>
          <a:xfrm>
            <a:off x="7256108" y="3101983"/>
            <a:ext cx="1445207" cy="16256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110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</a:t>
            </a:r>
          </a:p>
          <a:p>
            <a:r>
              <a:rPr lang="es-PE" sz="110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Condiciones para el uso: </a:t>
            </a:r>
            <a:r>
              <a:rPr lang="es-PE" sz="1107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disponibilidad, eficiencia, </a:t>
            </a:r>
          </a:p>
          <a:p>
            <a:r>
              <a:rPr lang="es-PE" sz="1107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respeto a derechos de terceros, mantenga o mejore la calidad del agua </a:t>
            </a:r>
          </a:p>
        </p:txBody>
      </p:sp>
      <p:sp>
        <p:nvSpPr>
          <p:cNvPr id="22" name="Rectángulo 11">
            <a:extLst>
              <a:ext uri="{FF2B5EF4-FFF2-40B4-BE49-F238E27FC236}">
                <a16:creationId xmlns:a16="http://schemas.microsoft.com/office/drawing/2014/main" id="{E51E33E0-5E11-415D-B20E-FB083FCF98E8}"/>
              </a:ext>
            </a:extLst>
          </p:cNvPr>
          <p:cNvSpPr/>
          <p:nvPr/>
        </p:nvSpPr>
        <p:spPr>
          <a:xfrm>
            <a:off x="472692" y="292748"/>
            <a:ext cx="539108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defTabSz="914126"/>
            <a:r>
              <a:rPr lang="es-PE" b="1" dirty="0" smtClean="0">
                <a:latin typeface="+mj-lt"/>
                <a:ea typeface="+mj-ea"/>
                <a:cs typeface="Arial" panose="020B0604020202020204" pitchFamily="34" charset="0"/>
              </a:rPr>
              <a:t>Clases </a:t>
            </a:r>
            <a:r>
              <a:rPr lang="es-PE" b="1" dirty="0">
                <a:latin typeface="+mj-lt"/>
                <a:ea typeface="+mj-ea"/>
                <a:cs typeface="Arial" panose="020B0604020202020204" pitchFamily="34" charset="0"/>
              </a:rPr>
              <a:t>de Usos de los Recursos Hídricos-Ley 29338</a:t>
            </a:r>
          </a:p>
        </p:txBody>
      </p:sp>
      <p:sp>
        <p:nvSpPr>
          <p:cNvPr id="24" name="90 Rectángulo redondeado">
            <a:extLst>
              <a:ext uri="{FF2B5EF4-FFF2-40B4-BE49-F238E27FC236}">
                <a16:creationId xmlns:a16="http://schemas.microsoft.com/office/drawing/2014/main" id="{58DC8471-0574-473C-B467-84073E964625}"/>
              </a:ext>
            </a:extLst>
          </p:cNvPr>
          <p:cNvSpPr/>
          <p:nvPr/>
        </p:nvSpPr>
        <p:spPr>
          <a:xfrm>
            <a:off x="5006392" y="3934338"/>
            <a:ext cx="1822580" cy="110055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sz="118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Minero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sz="118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Recreativo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sz="118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Turístico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sz="118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s-ES" sz="118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 Usos</a:t>
            </a:r>
          </a:p>
        </p:txBody>
      </p:sp>
    </p:spTree>
    <p:extLst>
      <p:ext uri="{BB962C8B-B14F-4D97-AF65-F5344CB8AC3E}">
        <p14:creationId xmlns:p14="http://schemas.microsoft.com/office/powerpoint/2010/main" val="296558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ángulo 4"/>
          <p:cNvSpPr>
            <a:spLocks noChangeArrowheads="1"/>
          </p:cNvSpPr>
          <p:nvPr/>
        </p:nvSpPr>
        <p:spPr bwMode="auto">
          <a:xfrm>
            <a:off x="323091" y="343202"/>
            <a:ext cx="54425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PE" altLang="es-PE" sz="1800" b="1" dirty="0" smtClean="0">
                <a:solidFill>
                  <a:srgbClr val="0070C0"/>
                </a:solidFill>
                <a:latin typeface="+mj-lt"/>
              </a:rPr>
              <a:t>Normas en Materia de Otorgamiento de Derechos de Uso de Agua Poblacional</a:t>
            </a:r>
            <a:endParaRPr lang="es-PE" altLang="es-PE" sz="1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6" name="26 Rectángulo"/>
          <p:cNvSpPr>
            <a:spLocks noChangeArrowheads="1"/>
          </p:cNvSpPr>
          <p:nvPr/>
        </p:nvSpPr>
        <p:spPr bwMode="auto">
          <a:xfrm>
            <a:off x="5916823" y="2486461"/>
            <a:ext cx="2482160" cy="24670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es-PE" sz="969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Aprueba disposiciones especiales que simplifican, a través de reducción de plazos, costos y requisitos, para el otorgamiento de derechos de uso de agua:</a:t>
            </a:r>
          </a:p>
          <a:p>
            <a:pPr algn="just"/>
            <a:endParaRPr lang="es-PE" sz="969" b="1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marL="210941" indent="-210941" algn="just">
              <a:buFont typeface="Arial" panose="020B0604020202020204" pitchFamily="34" charset="0"/>
              <a:buChar char="•"/>
            </a:pPr>
            <a:r>
              <a:rPr lang="es-PE" sz="969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Creación o instalación de servicios de saneamiento en el ámbito rural.</a:t>
            </a:r>
          </a:p>
          <a:p>
            <a:pPr marL="210941" indent="-210941" algn="just">
              <a:buFont typeface="Arial" panose="020B0604020202020204" pitchFamily="34" charset="0"/>
              <a:buChar char="•"/>
            </a:pPr>
            <a:r>
              <a:rPr lang="es-PE" sz="969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Ampliación del servicio de saneamiento en el ámbito rural.</a:t>
            </a:r>
          </a:p>
          <a:p>
            <a:pPr marL="210941" indent="-210941" algn="just">
              <a:buFont typeface="Arial" panose="020B0604020202020204" pitchFamily="34" charset="0"/>
              <a:buChar char="•"/>
            </a:pPr>
            <a:r>
              <a:rPr lang="es-PE" sz="969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Mejoramiento del servicio de saneamiento.</a:t>
            </a:r>
          </a:p>
          <a:p>
            <a:pPr marL="210941" indent="-210941" algn="just">
              <a:buFont typeface="Arial" panose="020B0604020202020204" pitchFamily="34" charset="0"/>
              <a:buChar char="•"/>
            </a:pPr>
            <a:r>
              <a:rPr lang="es-PE" sz="969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Recuperación o rehabilitación del servicio de saneamiento.</a:t>
            </a:r>
            <a:endParaRPr lang="es-PE" sz="969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algn="just"/>
            <a:endParaRPr lang="es-PE" sz="969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67" name="26 Rectángulo"/>
          <p:cNvSpPr>
            <a:spLocks noChangeArrowheads="1"/>
          </p:cNvSpPr>
          <p:nvPr/>
        </p:nvSpPr>
        <p:spPr bwMode="auto">
          <a:xfrm>
            <a:off x="595128" y="2486462"/>
            <a:ext cx="2499053" cy="24670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spcBef>
                <a:spcPts val="600"/>
              </a:spcBef>
            </a:pPr>
            <a:r>
              <a:rPr lang="es-PE" sz="969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Regula los procedimientos administrativos, que deben seguir los administrados, para obtener una licencia de uso de agua</a:t>
            </a:r>
            <a:r>
              <a:rPr lang="es-PE" sz="969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.</a:t>
            </a:r>
            <a:endParaRPr lang="es-PE" sz="969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marL="210941" indent="-21094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PE" sz="969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Autorización de Ejecución de estudios de disponibilidad hídrica, sin perforación y con perforación de pozos.</a:t>
            </a:r>
            <a:endParaRPr lang="es-PE" sz="969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marL="210941" indent="-210941" algn="just">
              <a:buFont typeface="Arial" panose="020B0604020202020204" pitchFamily="34" charset="0"/>
              <a:buChar char="•"/>
            </a:pPr>
            <a:r>
              <a:rPr lang="es-PE" sz="969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Acreditación de disponibilidad Hídrica.</a:t>
            </a:r>
            <a:endParaRPr lang="es-PE" sz="969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marL="210941" indent="-210941" algn="just">
              <a:buFont typeface="Arial" panose="020B0604020202020204" pitchFamily="34" charset="0"/>
              <a:buChar char="•"/>
            </a:pPr>
            <a:r>
              <a:rPr lang="es-PE" sz="969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Autorización de Ejecución de Obras de Aprovechamiento Hídrico.</a:t>
            </a:r>
          </a:p>
          <a:p>
            <a:pPr marL="210941" indent="-210941" algn="just">
              <a:buFont typeface="Arial" panose="020B0604020202020204" pitchFamily="34" charset="0"/>
              <a:buChar char="•"/>
            </a:pPr>
            <a:r>
              <a:rPr lang="es-PE" sz="969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Licencia de Uso de Agua</a:t>
            </a:r>
            <a:endParaRPr lang="es-PE" sz="969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algn="just"/>
            <a:endParaRPr lang="es-PE" sz="969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68" name="26 Rectángulo"/>
          <p:cNvSpPr>
            <a:spLocks noChangeArrowheads="1"/>
          </p:cNvSpPr>
          <p:nvPr/>
        </p:nvSpPr>
        <p:spPr bwMode="auto">
          <a:xfrm>
            <a:off x="3254961" y="2486462"/>
            <a:ext cx="2497889" cy="24857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spcBef>
                <a:spcPts val="600"/>
              </a:spcBef>
            </a:pPr>
            <a:r>
              <a:rPr lang="es-PE" sz="969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Facilita la formalización del uso de agua a las organizaciones de usuarios de agua y prestadoras de servicios reconocidas </a:t>
            </a:r>
            <a:endParaRPr lang="es-PE" sz="969" b="1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algn="just"/>
            <a:r>
              <a:rPr lang="es-PE" sz="969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  <a:p>
            <a:pPr marL="210941" indent="-210941" algn="just">
              <a:buFont typeface="Arial" panose="020B0604020202020204" pitchFamily="34" charset="0"/>
              <a:buChar char="•"/>
            </a:pPr>
            <a:r>
              <a:rPr lang="es-PE" sz="969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Difusión y sensibilización</a:t>
            </a:r>
          </a:p>
          <a:p>
            <a:pPr marL="210941" indent="-210941" algn="just">
              <a:buFont typeface="Arial" panose="020B0604020202020204" pitchFamily="34" charset="0"/>
              <a:buChar char="•"/>
            </a:pPr>
            <a:r>
              <a:rPr lang="es-PE" sz="969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Declaración Jurada</a:t>
            </a:r>
            <a:endParaRPr lang="es-PE" sz="969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marL="210941" indent="-210941" algn="just">
              <a:buFont typeface="Arial" panose="020B0604020202020204" pitchFamily="34" charset="0"/>
              <a:buChar char="•"/>
            </a:pPr>
            <a:r>
              <a:rPr lang="es-PE" sz="969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Verificación de Campo.</a:t>
            </a:r>
            <a:endParaRPr lang="es-PE" sz="969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marL="210941" indent="-210941" algn="just">
              <a:buFont typeface="Arial" panose="020B0604020202020204" pitchFamily="34" charset="0"/>
              <a:buChar char="•"/>
            </a:pPr>
            <a:r>
              <a:rPr lang="es-PE" sz="969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Publicación.</a:t>
            </a:r>
          </a:p>
          <a:p>
            <a:pPr marL="210941" indent="-210941" algn="just">
              <a:buFont typeface="Arial" panose="020B0604020202020204" pitchFamily="34" charset="0"/>
              <a:buChar char="•"/>
            </a:pPr>
            <a:r>
              <a:rPr lang="es-PE" sz="969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Informe de formalización.</a:t>
            </a:r>
          </a:p>
          <a:p>
            <a:pPr marL="210941" indent="-210941" algn="just">
              <a:buFont typeface="Arial" panose="020B0604020202020204" pitchFamily="34" charset="0"/>
              <a:buChar char="•"/>
            </a:pPr>
            <a:r>
              <a:rPr lang="es-PE" sz="969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Licencia de uso de agua</a:t>
            </a:r>
            <a:endParaRPr lang="es-PE" sz="969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69" name="26 Rectángulo"/>
          <p:cNvSpPr>
            <a:spLocks noChangeArrowheads="1"/>
          </p:cNvSpPr>
          <p:nvPr/>
        </p:nvSpPr>
        <p:spPr bwMode="auto">
          <a:xfrm>
            <a:off x="610182" y="1710311"/>
            <a:ext cx="2484000" cy="598148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PE" sz="969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algn="ctr"/>
            <a:endParaRPr lang="es-PE" sz="969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algn="ctr"/>
            <a:r>
              <a:rPr lang="es-PE" sz="969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Resolución Jefatural Nº 007-2015-ANA</a:t>
            </a:r>
            <a:endParaRPr lang="es-PE" sz="969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algn="just"/>
            <a:endParaRPr lang="es-PE" sz="969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algn="just"/>
            <a:endParaRPr lang="es-PE" sz="969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70" name="26 Rectángulo"/>
          <p:cNvSpPr>
            <a:spLocks noChangeArrowheads="1"/>
          </p:cNvSpPr>
          <p:nvPr/>
        </p:nvSpPr>
        <p:spPr bwMode="auto">
          <a:xfrm>
            <a:off x="3254962" y="1710311"/>
            <a:ext cx="2484000" cy="598148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s-PE" sz="969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Resolución Jefatural Nº 058-2018-ANA</a:t>
            </a:r>
            <a:endParaRPr lang="es-PE" sz="969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71" name="26 Rectángulo"/>
          <p:cNvSpPr>
            <a:spLocks noChangeArrowheads="1"/>
          </p:cNvSpPr>
          <p:nvPr/>
        </p:nvSpPr>
        <p:spPr bwMode="auto">
          <a:xfrm>
            <a:off x="5914983" y="1702873"/>
            <a:ext cx="2484000" cy="599785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s-PE" sz="969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Decreto Supremo Nº 022-2016-MINAGRI</a:t>
            </a:r>
          </a:p>
          <a:p>
            <a:pPr algn="ctr"/>
            <a:r>
              <a:rPr lang="es-PE" sz="969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Resolución Jefatural Nº 021-2017-ANA</a:t>
            </a:r>
            <a:endParaRPr lang="es-PE" sz="969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" name="Flecha abajo 1"/>
          <p:cNvSpPr/>
          <p:nvPr/>
        </p:nvSpPr>
        <p:spPr>
          <a:xfrm>
            <a:off x="1768361" y="2308459"/>
            <a:ext cx="175260" cy="178002"/>
          </a:xfrm>
          <a:prstGeom prst="downArrow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5" name="Flecha abajo 14"/>
          <p:cNvSpPr/>
          <p:nvPr/>
        </p:nvSpPr>
        <p:spPr>
          <a:xfrm>
            <a:off x="4332940" y="2302658"/>
            <a:ext cx="175260" cy="178002"/>
          </a:xfrm>
          <a:prstGeom prst="downArrow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6" name="Flecha abajo 15"/>
          <p:cNvSpPr/>
          <p:nvPr/>
        </p:nvSpPr>
        <p:spPr>
          <a:xfrm>
            <a:off x="7069353" y="2308460"/>
            <a:ext cx="175260" cy="178002"/>
          </a:xfrm>
          <a:prstGeom prst="downArrow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4994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01040" y="2377173"/>
            <a:ext cx="7635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altLang="es-PE" sz="2400" b="1" cap="all" dirty="0" smtClean="0">
                <a:solidFill>
                  <a:srgbClr val="0070C0"/>
                </a:solidFill>
              </a:rPr>
              <a:t>RESOLUCIÓN JEFATURAL Nº 007-2015-ANA</a:t>
            </a:r>
            <a:endParaRPr lang="es-PE" sz="2400" b="1" cap="al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638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Rectángulo redondeado"/>
          <p:cNvSpPr>
            <a:spLocks noChangeArrowheads="1"/>
          </p:cNvSpPr>
          <p:nvPr/>
        </p:nvSpPr>
        <p:spPr bwMode="auto">
          <a:xfrm>
            <a:off x="424774" y="1478237"/>
            <a:ext cx="1342900" cy="781526"/>
          </a:xfrm>
          <a:prstGeom prst="roundRect">
            <a:avLst>
              <a:gd name="adj" fmla="val 102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solidFill>
                  <a:srgbClr val="003300"/>
                </a:solidFill>
                <a:latin typeface="Chicago" pitchFamily="34" charset="0"/>
              </a:rPr>
              <a:t>Fuente natural de agua </a:t>
            </a:r>
          </a:p>
        </p:txBody>
      </p:sp>
      <p:sp>
        <p:nvSpPr>
          <p:cNvPr id="5" name="4 Rectángulo redondeado"/>
          <p:cNvSpPr>
            <a:spLocks noChangeArrowheads="1"/>
          </p:cNvSpPr>
          <p:nvPr/>
        </p:nvSpPr>
        <p:spPr bwMode="auto">
          <a:xfrm>
            <a:off x="2008211" y="1493310"/>
            <a:ext cx="1349181" cy="781526"/>
          </a:xfrm>
          <a:prstGeom prst="roundRect">
            <a:avLst>
              <a:gd name="adj" fmla="val 102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3300"/>
                </a:solidFill>
                <a:latin typeface="Chicago" pitchFamily="34" charset="0"/>
              </a:rPr>
              <a:t>Punto de interés (captación)</a:t>
            </a:r>
          </a:p>
        </p:txBody>
      </p:sp>
      <p:sp>
        <p:nvSpPr>
          <p:cNvPr id="6" name="4 Rectángulo redondeado"/>
          <p:cNvSpPr>
            <a:spLocks noChangeArrowheads="1"/>
          </p:cNvSpPr>
          <p:nvPr/>
        </p:nvSpPr>
        <p:spPr bwMode="auto">
          <a:xfrm>
            <a:off x="3662541" y="1607282"/>
            <a:ext cx="1410135" cy="553581"/>
          </a:xfrm>
          <a:prstGeom prst="roundRect">
            <a:avLst>
              <a:gd name="adj" fmla="val 102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3300"/>
                </a:solidFill>
                <a:latin typeface="Chicago" pitchFamily="34" charset="0"/>
              </a:rPr>
              <a:t>Sistema de conducción</a:t>
            </a:r>
          </a:p>
        </p:txBody>
      </p:sp>
      <p:sp>
        <p:nvSpPr>
          <p:cNvPr id="7" name="4 Rectángulo redondeado"/>
          <p:cNvSpPr>
            <a:spLocks noChangeArrowheads="1"/>
          </p:cNvSpPr>
          <p:nvPr/>
        </p:nvSpPr>
        <p:spPr bwMode="auto">
          <a:xfrm>
            <a:off x="5294877" y="1630254"/>
            <a:ext cx="1619891" cy="553581"/>
          </a:xfrm>
          <a:prstGeom prst="roundRect">
            <a:avLst>
              <a:gd name="adj" fmla="val 102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3300"/>
                </a:solidFill>
                <a:latin typeface="Chicago" pitchFamily="34" charset="0"/>
              </a:rPr>
              <a:t>Lugar del uso de agua</a:t>
            </a:r>
          </a:p>
        </p:txBody>
      </p:sp>
      <p:sp>
        <p:nvSpPr>
          <p:cNvPr id="8" name="4 Rectángulo redondeado"/>
          <p:cNvSpPr>
            <a:spLocks noChangeArrowheads="1"/>
          </p:cNvSpPr>
          <p:nvPr/>
        </p:nvSpPr>
        <p:spPr bwMode="auto">
          <a:xfrm>
            <a:off x="7167729" y="1665170"/>
            <a:ext cx="1450931" cy="553581"/>
          </a:xfrm>
          <a:prstGeom prst="roundRect">
            <a:avLst>
              <a:gd name="adj" fmla="val 102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3300"/>
                </a:solidFill>
                <a:latin typeface="Chicago" pitchFamily="34" charset="0"/>
              </a:rPr>
              <a:t>Actividad económica</a:t>
            </a:r>
          </a:p>
        </p:txBody>
      </p:sp>
      <p:cxnSp>
        <p:nvCxnSpPr>
          <p:cNvPr id="9" name="Conector recto 8"/>
          <p:cNvCxnSpPr/>
          <p:nvPr/>
        </p:nvCxnSpPr>
        <p:spPr>
          <a:xfrm>
            <a:off x="3410933" y="1427405"/>
            <a:ext cx="0" cy="1393992"/>
          </a:xfrm>
          <a:prstGeom prst="line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7052971" y="1505345"/>
            <a:ext cx="0" cy="1393992"/>
          </a:xfrm>
          <a:prstGeom prst="line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395587" y="2314417"/>
            <a:ext cx="2634786" cy="63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772" b="1" dirty="0">
                <a:solidFill>
                  <a:srgbClr val="0070C0"/>
                </a:solidFill>
              </a:rPr>
              <a:t>Acreditación de la disponibilidad hídrica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859582" y="2290982"/>
            <a:ext cx="3001196" cy="63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772" b="1" dirty="0">
                <a:solidFill>
                  <a:srgbClr val="0070C0"/>
                </a:solidFill>
              </a:rPr>
              <a:t>Autorización de ejecución </a:t>
            </a:r>
          </a:p>
          <a:p>
            <a:pPr algn="just"/>
            <a:r>
              <a:rPr lang="es-PE" sz="1772" b="1" dirty="0">
                <a:solidFill>
                  <a:srgbClr val="0070C0"/>
                </a:solidFill>
              </a:rPr>
              <a:t>de obras 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7268694" y="2448158"/>
            <a:ext cx="1550643" cy="365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772" b="1" dirty="0">
                <a:solidFill>
                  <a:schemeClr val="accent1"/>
                </a:solidFill>
              </a:rPr>
              <a:t>Licencia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630656" y="1107013"/>
            <a:ext cx="4108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400" i="1" dirty="0"/>
              <a:t>Autorización de ejecución de estudios</a:t>
            </a:r>
            <a:r>
              <a:rPr lang="es-PE" sz="1400" b="1" i="1" dirty="0"/>
              <a:t>.</a:t>
            </a:r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1807298" y="1852550"/>
            <a:ext cx="221609" cy="0"/>
          </a:xfrm>
          <a:prstGeom prst="straightConnector1">
            <a:avLst/>
          </a:prstGeom>
          <a:ln w="57150">
            <a:solidFill>
              <a:schemeClr val="tx2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3437481" y="1884073"/>
            <a:ext cx="236783" cy="0"/>
          </a:xfrm>
          <a:prstGeom prst="straightConnector1">
            <a:avLst/>
          </a:prstGeom>
          <a:ln w="57150">
            <a:solidFill>
              <a:schemeClr val="tx2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5084399" y="1891487"/>
            <a:ext cx="236783" cy="0"/>
          </a:xfrm>
          <a:prstGeom prst="straightConnector1">
            <a:avLst/>
          </a:prstGeom>
          <a:ln w="57150">
            <a:solidFill>
              <a:schemeClr val="tx2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6903045" y="1953978"/>
            <a:ext cx="236783" cy="0"/>
          </a:xfrm>
          <a:prstGeom prst="straightConnector1">
            <a:avLst/>
          </a:prstGeom>
          <a:ln w="57150">
            <a:solidFill>
              <a:schemeClr val="tx2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3 Rectángulo"/>
          <p:cNvSpPr/>
          <p:nvPr/>
        </p:nvSpPr>
        <p:spPr bwMode="auto">
          <a:xfrm>
            <a:off x="291533" y="281318"/>
            <a:ext cx="6172763" cy="341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SzPct val="80000"/>
              <a:defRPr/>
            </a:pPr>
            <a:r>
              <a:rPr lang="es-PE" sz="1600" b="1" cap="all" dirty="0" smtClean="0">
                <a:solidFill>
                  <a:srgbClr val="0070C0"/>
                </a:solidFill>
              </a:rPr>
              <a:t>ETAPAS </a:t>
            </a:r>
            <a:r>
              <a:rPr lang="es-PE" sz="1600" b="1" cap="all" dirty="0">
                <a:solidFill>
                  <a:srgbClr val="0070C0"/>
                </a:solidFill>
              </a:rPr>
              <a:t>DEL procedimiento PARA  ACCEDER AL USO DEL AGUA</a:t>
            </a:r>
            <a:endParaRPr lang="es-PE" sz="1600" b="1" i="1" cap="al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errar llave 20"/>
          <p:cNvSpPr/>
          <p:nvPr/>
        </p:nvSpPr>
        <p:spPr>
          <a:xfrm rot="5400000">
            <a:off x="3202889" y="2577213"/>
            <a:ext cx="237014" cy="3150871"/>
          </a:xfrm>
          <a:prstGeom prst="rightBrace">
            <a:avLst>
              <a:gd name="adj1" fmla="val 8333"/>
              <a:gd name="adj2" fmla="val 49586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CuadroTexto 21"/>
          <p:cNvSpPr txBox="1"/>
          <p:nvPr/>
        </p:nvSpPr>
        <p:spPr>
          <a:xfrm>
            <a:off x="2083744" y="4330862"/>
            <a:ext cx="2568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/>
              <a:t>Opinión de la ANA al IGA</a:t>
            </a:r>
          </a:p>
        </p:txBody>
      </p:sp>
      <p:sp>
        <p:nvSpPr>
          <p:cNvPr id="4" name="Elipse 3"/>
          <p:cNvSpPr/>
          <p:nvPr/>
        </p:nvSpPr>
        <p:spPr>
          <a:xfrm>
            <a:off x="7226945" y="3059311"/>
            <a:ext cx="1119883" cy="914400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b="1" dirty="0">
                <a:solidFill>
                  <a:srgbClr val="FF0000"/>
                </a:solidFill>
              </a:rPr>
              <a:t>Actividad en curso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5143704" y="3180058"/>
            <a:ext cx="19314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MX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AUTORIZACIÓN SECTORIAL</a:t>
            </a:r>
            <a:endParaRPr lang="es-PE" sz="1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ángulo 2"/>
          <p:cNvSpPr/>
          <p:nvPr/>
        </p:nvSpPr>
        <p:spPr>
          <a:xfrm>
            <a:off x="4968522" y="3671576"/>
            <a:ext cx="23001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MX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CERTIFICACIÓN AMBIENTAL</a:t>
            </a:r>
            <a:endParaRPr lang="es-PE" sz="1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6464297" y="4034069"/>
            <a:ext cx="2300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/>
              <a:t>Articulo 54°LRH; Art. 71°RLRH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1630598" y="3457057"/>
            <a:ext cx="3100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b="1" dirty="0"/>
              <a:t>Articulo 22°</a:t>
            </a:r>
            <a:r>
              <a:rPr lang="es-PE" sz="1200" dirty="0"/>
              <a:t>Reg.SEIA (D.S.019-2009-MINAM) </a:t>
            </a:r>
          </a:p>
        </p:txBody>
      </p:sp>
      <p:cxnSp>
        <p:nvCxnSpPr>
          <p:cNvPr id="31" name="Conector recto de flecha 30"/>
          <p:cNvCxnSpPr/>
          <p:nvPr/>
        </p:nvCxnSpPr>
        <p:spPr>
          <a:xfrm>
            <a:off x="1962961" y="2873663"/>
            <a:ext cx="0" cy="6731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/>
          <p:nvPr/>
        </p:nvCxnSpPr>
        <p:spPr>
          <a:xfrm>
            <a:off x="4583472" y="3595586"/>
            <a:ext cx="33310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2" name="Cerrar llave 31"/>
          <p:cNvSpPr/>
          <p:nvPr/>
        </p:nvSpPr>
        <p:spPr>
          <a:xfrm rot="10800000">
            <a:off x="4995527" y="3344313"/>
            <a:ext cx="220590" cy="478806"/>
          </a:xfrm>
          <a:prstGeom prst="rightBrace">
            <a:avLst>
              <a:gd name="adj1" fmla="val 8333"/>
              <a:gd name="adj2" fmla="val 49586"/>
            </a:avLst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2029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294099" y="72307"/>
            <a:ext cx="8194581" cy="3251981"/>
            <a:chOff x="127235" y="140961"/>
            <a:chExt cx="11901368" cy="4296582"/>
          </a:xfrm>
        </p:grpSpPr>
        <p:sp>
          <p:nvSpPr>
            <p:cNvPr id="44" name="1 Título"/>
            <p:cNvSpPr txBox="1">
              <a:spLocks/>
            </p:cNvSpPr>
            <p:nvPr/>
          </p:nvSpPr>
          <p:spPr>
            <a:xfrm>
              <a:off x="2301628" y="140961"/>
              <a:ext cx="7929039" cy="947568"/>
            </a:xfrm>
            <a:prstGeom prst="rect">
              <a:avLst/>
            </a:prstGeom>
          </p:spPr>
          <p:txBody>
            <a:bodyPr anchor="ctr"/>
            <a:lstStyle>
              <a:lvl1pPr algn="ctr" defTabSz="68580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tx1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defTabSz="914400">
                <a:defRPr/>
              </a:pPr>
              <a:r>
                <a:rPr lang="es-PE" sz="2200" b="1" dirty="0">
                  <a:solidFill>
                    <a:prstClr val="white"/>
                  </a:solidFill>
                  <a:ea typeface="+mn-ea"/>
                </a:rPr>
                <a:t>Casos aguas subterráneas</a:t>
              </a:r>
              <a:endParaRPr lang="es-PE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45" name="Rectángulo redondeado 2"/>
            <p:cNvSpPr/>
            <p:nvPr/>
          </p:nvSpPr>
          <p:spPr>
            <a:xfrm>
              <a:off x="229413" y="1523593"/>
              <a:ext cx="3542487" cy="140661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PE" sz="1200" b="1" dirty="0">
                  <a:solidFill>
                    <a:prstClr val="black"/>
                  </a:solidFill>
                </a:rPr>
                <a:t>Autorización de ejecución de estudios de disponibilidad hídrica superficial </a:t>
              </a:r>
            </a:p>
            <a:p>
              <a:pPr algn="ctr">
                <a:defRPr/>
              </a:pPr>
              <a:r>
                <a:rPr lang="es-PE" sz="1100" b="1" dirty="0">
                  <a:solidFill>
                    <a:prstClr val="black"/>
                  </a:solidFill>
                </a:rPr>
                <a:t>Formato 04 </a:t>
              </a:r>
            </a:p>
          </p:txBody>
        </p:sp>
        <p:sp>
          <p:nvSpPr>
            <p:cNvPr id="47" name="Rectángulo redondeado 6"/>
            <p:cNvSpPr/>
            <p:nvPr/>
          </p:nvSpPr>
          <p:spPr>
            <a:xfrm>
              <a:off x="4347177" y="1527166"/>
              <a:ext cx="3445933" cy="140661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PE" sz="1200" b="1" dirty="0">
                  <a:solidFill>
                    <a:prstClr val="black"/>
                  </a:solidFill>
                </a:rPr>
                <a:t>Acreditación de la disponibilidad</a:t>
              </a:r>
            </a:p>
            <a:p>
              <a:pPr>
                <a:defRPr/>
              </a:pPr>
              <a:r>
                <a:rPr lang="es-PE" sz="1100" dirty="0">
                  <a:solidFill>
                    <a:srgbClr val="FF0000"/>
                  </a:solidFill>
                </a:rPr>
                <a:t>Formato 6 - </a:t>
              </a:r>
              <a:r>
                <a:rPr lang="es-PE" sz="1100" b="1" dirty="0">
                  <a:solidFill>
                    <a:srgbClr val="FF0000"/>
                  </a:solidFill>
                </a:rPr>
                <a:t>IGA</a:t>
              </a:r>
            </a:p>
            <a:p>
              <a:pPr>
                <a:defRPr/>
              </a:pPr>
              <a:r>
                <a:rPr lang="es-PE" sz="1100" dirty="0">
                  <a:solidFill>
                    <a:prstClr val="black"/>
                  </a:solidFill>
                </a:rPr>
                <a:t>Formato 7 (pequeños proyectos)</a:t>
              </a:r>
            </a:p>
          </p:txBody>
        </p:sp>
        <p:sp>
          <p:nvSpPr>
            <p:cNvPr id="48" name="Rectángulo redondeado 7"/>
            <p:cNvSpPr/>
            <p:nvPr/>
          </p:nvSpPr>
          <p:spPr>
            <a:xfrm>
              <a:off x="8319830" y="1523593"/>
              <a:ext cx="3708773" cy="140661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PE" sz="1200" b="1" dirty="0">
                  <a:solidFill>
                    <a:prstClr val="black"/>
                  </a:solidFill>
                </a:rPr>
                <a:t>Autorización ejecución de obra de Aprovechamiento Hídrico</a:t>
              </a:r>
            </a:p>
            <a:p>
              <a:pPr>
                <a:defRPr/>
              </a:pPr>
              <a:r>
                <a:rPr lang="es-PE" sz="1200" dirty="0">
                  <a:solidFill>
                    <a:prstClr val="black"/>
                  </a:solidFill>
                </a:rPr>
                <a:t>Formato 11</a:t>
              </a:r>
            </a:p>
            <a:p>
              <a:pPr>
                <a:defRPr/>
              </a:pPr>
              <a:r>
                <a:rPr lang="es-PE" sz="1200" dirty="0">
                  <a:solidFill>
                    <a:prstClr val="black"/>
                  </a:solidFill>
                </a:rPr>
                <a:t>Formato 12 (</a:t>
              </a:r>
              <a:r>
                <a:rPr lang="es-PE" sz="1200" dirty="0" err="1">
                  <a:solidFill>
                    <a:prstClr val="black"/>
                  </a:solidFill>
                </a:rPr>
                <a:t>Peq</a:t>
              </a:r>
              <a:r>
                <a:rPr lang="es-PE" sz="1200" dirty="0">
                  <a:solidFill>
                    <a:prstClr val="black"/>
                  </a:solidFill>
                </a:rPr>
                <a:t>. Proyectos)</a:t>
              </a:r>
            </a:p>
          </p:txBody>
        </p:sp>
        <p:sp>
          <p:nvSpPr>
            <p:cNvPr id="49" name="Rectángulo redondeado 20"/>
            <p:cNvSpPr/>
            <p:nvPr/>
          </p:nvSpPr>
          <p:spPr>
            <a:xfrm>
              <a:off x="6617471" y="3573943"/>
              <a:ext cx="4267947" cy="8636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PE" sz="1600" b="1" u="sng" dirty="0">
                  <a:solidFill>
                    <a:prstClr val="black"/>
                  </a:solidFill>
                </a:rPr>
                <a:t>Licencia de uso de agua</a:t>
              </a:r>
            </a:p>
            <a:p>
              <a:pPr>
                <a:defRPr/>
              </a:pPr>
              <a:r>
                <a:rPr lang="es-PE" sz="1200" dirty="0">
                  <a:solidFill>
                    <a:prstClr val="black"/>
                  </a:solidFill>
                </a:rPr>
                <a:t>Verificación Técnica de campo</a:t>
              </a:r>
            </a:p>
          </p:txBody>
        </p:sp>
        <p:sp>
          <p:nvSpPr>
            <p:cNvPr id="50" name="1 Título"/>
            <p:cNvSpPr txBox="1">
              <a:spLocks/>
            </p:cNvSpPr>
            <p:nvPr/>
          </p:nvSpPr>
          <p:spPr>
            <a:xfrm>
              <a:off x="127235" y="1080531"/>
              <a:ext cx="3644666" cy="463648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ctr" defTabSz="68580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tx1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algn="l" defTabSz="914400">
                <a:defRPr/>
              </a:pPr>
              <a:r>
                <a:rPr lang="es-PE" sz="1800" b="1" dirty="0">
                  <a:solidFill>
                    <a:srgbClr val="0070C0"/>
                  </a:solidFill>
                  <a:latin typeface="Arial Narrow" pitchFamily="34" charset="0"/>
                </a:rPr>
                <a:t>R.J. 007-2015-ANA</a:t>
              </a:r>
              <a:endParaRPr lang="es-PE" sz="1800" b="1" dirty="0">
                <a:solidFill>
                  <a:srgbClr val="0030A8"/>
                </a:solidFill>
                <a:ea typeface="+mn-ea"/>
              </a:endParaRPr>
            </a:p>
          </p:txBody>
        </p:sp>
        <p:cxnSp>
          <p:nvCxnSpPr>
            <p:cNvPr id="51" name="Conector angular 22"/>
            <p:cNvCxnSpPr>
              <a:stCxn id="45" idx="3"/>
              <a:endCxn id="47" idx="1"/>
            </p:cNvCxnSpPr>
            <p:nvPr/>
          </p:nvCxnSpPr>
          <p:spPr>
            <a:xfrm>
              <a:off x="3771900" y="2226898"/>
              <a:ext cx="575277" cy="3574"/>
            </a:xfrm>
            <a:prstGeom prst="bentConnector3">
              <a:avLst>
                <a:gd name="adj1" fmla="val 50000"/>
              </a:avLst>
            </a:prstGeom>
            <a:ln w="53975">
              <a:solidFill>
                <a:srgbClr val="E6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angular 22"/>
            <p:cNvCxnSpPr>
              <a:stCxn id="47" idx="3"/>
              <a:endCxn id="48" idx="1"/>
            </p:cNvCxnSpPr>
            <p:nvPr/>
          </p:nvCxnSpPr>
          <p:spPr>
            <a:xfrm flipV="1">
              <a:off x="7793110" y="2226898"/>
              <a:ext cx="526719" cy="3574"/>
            </a:xfrm>
            <a:prstGeom prst="bentConnector3">
              <a:avLst>
                <a:gd name="adj1" fmla="val 50000"/>
              </a:avLst>
            </a:prstGeom>
            <a:ln w="53975">
              <a:solidFill>
                <a:srgbClr val="E6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angular 22"/>
            <p:cNvCxnSpPr>
              <a:cxnSpLocks/>
            </p:cNvCxnSpPr>
            <p:nvPr/>
          </p:nvCxnSpPr>
          <p:spPr>
            <a:xfrm rot="5400000">
              <a:off x="9847534" y="3262749"/>
              <a:ext cx="643741" cy="9626"/>
            </a:xfrm>
            <a:prstGeom prst="bentConnector3">
              <a:avLst>
                <a:gd name="adj1" fmla="val 50000"/>
              </a:avLst>
            </a:prstGeom>
            <a:ln w="53975">
              <a:solidFill>
                <a:srgbClr val="E6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1 Título"/>
          <p:cNvSpPr txBox="1">
            <a:spLocks/>
          </p:cNvSpPr>
          <p:nvPr/>
        </p:nvSpPr>
        <p:spPr>
          <a:xfrm>
            <a:off x="237555" y="159627"/>
            <a:ext cx="8027213" cy="463165"/>
          </a:xfrm>
          <a:prstGeom prst="rect">
            <a:avLst/>
          </a:prstGeom>
        </p:spPr>
        <p:txBody>
          <a:bodyPr anchor="ctr"/>
          <a:lstStyle>
            <a:lvl1pPr algn="ctr" defTabSz="6858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 defTabSz="914400">
              <a:defRPr/>
            </a:pPr>
            <a:r>
              <a:rPr lang="es-PE" sz="1800" b="1" dirty="0" smtClean="0">
                <a:solidFill>
                  <a:srgbClr val="0070C0"/>
                </a:solidFill>
                <a:ea typeface="+mn-ea"/>
              </a:rPr>
              <a:t>Procedimiento </a:t>
            </a:r>
            <a:r>
              <a:rPr lang="es-PE" sz="1800" b="1" dirty="0">
                <a:solidFill>
                  <a:srgbClr val="0070C0"/>
                </a:solidFill>
                <a:ea typeface="+mn-ea"/>
              </a:rPr>
              <a:t>para obtener Licencia de uso de agua superficial</a:t>
            </a:r>
          </a:p>
        </p:txBody>
      </p:sp>
      <p:pic>
        <p:nvPicPr>
          <p:cNvPr id="18" name="Picture 6" descr="http://www.redaragon.com/turismo/naturaleza/parques_y_jardines/11_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13" y="2878908"/>
            <a:ext cx="2107418" cy="1148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9" name="Picture 8" descr="http://static.panoramio.com/photos/large/146831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63" y="4027817"/>
            <a:ext cx="2114667" cy="99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Rectángulo 1"/>
          <p:cNvSpPr/>
          <p:nvPr/>
        </p:nvSpPr>
        <p:spPr>
          <a:xfrm>
            <a:off x="831826" y="2621724"/>
            <a:ext cx="126194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Caudal ecológico</a:t>
            </a:r>
          </a:p>
        </p:txBody>
      </p:sp>
      <p:pic>
        <p:nvPicPr>
          <p:cNvPr id="21" name="Picture 2" descr="http://www.juanjosegarciaegocheaga.com/clip_image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231" y="2923753"/>
            <a:ext cx="1721203" cy="2109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2" name="Imagen 2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" t="2090" r="1235" b="4573"/>
          <a:stretch/>
        </p:blipFill>
        <p:spPr bwMode="auto">
          <a:xfrm>
            <a:off x="6238820" y="3414366"/>
            <a:ext cx="2475537" cy="1618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434" y="3407403"/>
            <a:ext cx="2067386" cy="1625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0946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8215</TotalTime>
  <Words>1505</Words>
  <Application>Microsoft Office PowerPoint</Application>
  <PresentationFormat>Personalizado</PresentationFormat>
  <Paragraphs>266</Paragraphs>
  <Slides>18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32" baseType="lpstr">
      <vt:lpstr>MS PGothic</vt:lpstr>
      <vt:lpstr>MS PGothic</vt:lpstr>
      <vt:lpstr>Arial</vt:lpstr>
      <vt:lpstr>Arial Narrow</vt:lpstr>
      <vt:lpstr>Arial-BoldMT</vt:lpstr>
      <vt:lpstr>ArialMT</vt:lpstr>
      <vt:lpstr>Calibri</vt:lpstr>
      <vt:lpstr>Century Gothic</vt:lpstr>
      <vt:lpstr>Chicago</vt:lpstr>
      <vt:lpstr>Courier New</vt:lpstr>
      <vt:lpstr>Gotham Bold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Ministerio de Agricultura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Ministerio  de Agricultura</dc:creator>
  <cp:lastModifiedBy>Armando Santibanez Machuca</cp:lastModifiedBy>
  <cp:revision>1026</cp:revision>
  <cp:lastPrinted>2019-06-25T01:25:24Z</cp:lastPrinted>
  <dcterms:created xsi:type="dcterms:W3CDTF">2017-02-07T16:59:32Z</dcterms:created>
  <dcterms:modified xsi:type="dcterms:W3CDTF">2019-10-10T15:18:19Z</dcterms:modified>
</cp:coreProperties>
</file>